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rawings/drawing1.xml" ContentType="application/vnd.openxmlformats-officedocument.drawingml.chartshapes+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8"/>
  </p:notesMasterIdLst>
  <p:sldIdLst>
    <p:sldId id="311" r:id="rId2"/>
    <p:sldId id="323" r:id="rId3"/>
    <p:sldId id="331" r:id="rId4"/>
    <p:sldId id="332" r:id="rId5"/>
    <p:sldId id="324" r:id="rId6"/>
    <p:sldId id="296" r:id="rId7"/>
    <p:sldId id="325" r:id="rId8"/>
    <p:sldId id="313" r:id="rId9"/>
    <p:sldId id="304" r:id="rId10"/>
    <p:sldId id="328" r:id="rId11"/>
    <p:sldId id="326" r:id="rId12"/>
    <p:sldId id="330" r:id="rId13"/>
    <p:sldId id="327" r:id="rId14"/>
    <p:sldId id="299" r:id="rId15"/>
    <p:sldId id="300" r:id="rId16"/>
    <p:sldId id="295" r:id="rId17"/>
    <p:sldId id="307" r:id="rId18"/>
    <p:sldId id="308" r:id="rId19"/>
    <p:sldId id="309" r:id="rId20"/>
    <p:sldId id="310" r:id="rId21"/>
    <p:sldId id="333" r:id="rId22"/>
    <p:sldId id="259" r:id="rId23"/>
    <p:sldId id="301" r:id="rId24"/>
    <p:sldId id="322" r:id="rId25"/>
    <p:sldId id="312" r:id="rId26"/>
    <p:sldId id="298" r:id="rId27"/>
    <p:sldId id="285" r:id="rId28"/>
    <p:sldId id="303" r:id="rId29"/>
    <p:sldId id="306" r:id="rId30"/>
    <p:sldId id="286" r:id="rId31"/>
    <p:sldId id="297" r:id="rId32"/>
    <p:sldId id="287" r:id="rId33"/>
    <p:sldId id="288" r:id="rId34"/>
    <p:sldId id="289" r:id="rId35"/>
    <p:sldId id="292" r:id="rId36"/>
    <p:sldId id="293" r:id="rId37"/>
    <p:sldId id="294" r:id="rId38"/>
    <p:sldId id="290" r:id="rId39"/>
    <p:sldId id="291" r:id="rId40"/>
    <p:sldId id="284" r:id="rId41"/>
    <p:sldId id="260" r:id="rId42"/>
    <p:sldId id="270" r:id="rId43"/>
    <p:sldId id="283" r:id="rId44"/>
    <p:sldId id="266" r:id="rId45"/>
    <p:sldId id="267" r:id="rId46"/>
    <p:sldId id="277" r:id="rId47"/>
    <p:sldId id="278" r:id="rId48"/>
    <p:sldId id="279" r:id="rId49"/>
    <p:sldId id="280" r:id="rId50"/>
    <p:sldId id="281" r:id="rId51"/>
    <p:sldId id="282" r:id="rId52"/>
    <p:sldId id="268" r:id="rId53"/>
    <p:sldId id="269" r:id="rId54"/>
    <p:sldId id="261" r:id="rId55"/>
    <p:sldId id="262" r:id="rId56"/>
    <p:sldId id="265" r:id="rId57"/>
    <p:sldId id="264" r:id="rId58"/>
    <p:sldId id="263" r:id="rId59"/>
    <p:sldId id="257" r:id="rId60"/>
    <p:sldId id="271" r:id="rId61"/>
    <p:sldId id="272" r:id="rId62"/>
    <p:sldId id="273" r:id="rId63"/>
    <p:sldId id="274" r:id="rId64"/>
    <p:sldId id="275" r:id="rId65"/>
    <p:sldId id="276" r:id="rId66"/>
    <p:sldId id="258" r:id="rId67"/>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02E"/>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3333" autoAdjust="0"/>
  </p:normalViewPr>
  <p:slideViewPr>
    <p:cSldViewPr snapToGrid="0" showGuides="1">
      <p:cViewPr>
        <p:scale>
          <a:sx n="70" d="100"/>
          <a:sy n="70" d="100"/>
        </p:scale>
        <p:origin x="-35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484"/>
    </p:cViewPr>
  </p:sorterViewPr>
  <p:gridSpacing cx="46085125" cy="4608512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_tradnl"/>
  <c:chart>
    <c:title>
      <c:tx>
        <c:rich>
          <a:bodyPr/>
          <a:lstStyle/>
          <a:p>
            <a:pPr>
              <a:defRPr sz="1400"/>
            </a:pPr>
            <a:r>
              <a:rPr lang="en-US" sz="1400"/>
              <a:t>Valores D L. monocytogenes</a:t>
            </a:r>
          </a:p>
        </c:rich>
      </c:tx>
    </c:title>
    <c:plotArea>
      <c:layout/>
      <c:scatterChart>
        <c:scatterStyle val="lineMarker"/>
        <c:ser>
          <c:idx val="0"/>
          <c:order val="0"/>
          <c:tx>
            <c:strRef>
              <c:f>Hoja1!$D$3</c:f>
              <c:strCache>
                <c:ptCount val="1"/>
                <c:pt idx="0">
                  <c:v>D (min) Mín</c:v>
                </c:pt>
              </c:strCache>
            </c:strRef>
          </c:tx>
          <c:spPr>
            <a:ln w="28575">
              <a:noFill/>
            </a:ln>
          </c:spPr>
          <c:dLbls>
            <c:dLbl>
              <c:idx val="8"/>
              <c:dLblPos val="r"/>
              <c:showVal val="1"/>
              <c:showCatName val="1"/>
            </c:dLbl>
            <c:delete val="1"/>
          </c:dLbls>
          <c:xVal>
            <c:numRef>
              <c:f>Hoja1!$C$4:$C$12</c:f>
              <c:numCache>
                <c:formatCode>General</c:formatCode>
                <c:ptCount val="9"/>
                <c:pt idx="0">
                  <c:v>60</c:v>
                </c:pt>
                <c:pt idx="1">
                  <c:v>60</c:v>
                </c:pt>
                <c:pt idx="2">
                  <c:v>65</c:v>
                </c:pt>
                <c:pt idx="3">
                  <c:v>70</c:v>
                </c:pt>
                <c:pt idx="4">
                  <c:v>64</c:v>
                </c:pt>
                <c:pt idx="5">
                  <c:v>65</c:v>
                </c:pt>
                <c:pt idx="6">
                  <c:v>65</c:v>
                </c:pt>
                <c:pt idx="7">
                  <c:v>62</c:v>
                </c:pt>
                <c:pt idx="8">
                  <c:v>60</c:v>
                </c:pt>
              </c:numCache>
            </c:numRef>
          </c:xVal>
          <c:yVal>
            <c:numRef>
              <c:f>Hoja1!$D$4:$D$12</c:f>
              <c:numCache>
                <c:formatCode>General</c:formatCode>
                <c:ptCount val="9"/>
                <c:pt idx="0">
                  <c:v>1.1399999999999968</c:v>
                </c:pt>
                <c:pt idx="1">
                  <c:v>0.97</c:v>
                </c:pt>
                <c:pt idx="2">
                  <c:v>0.56000000000000005</c:v>
                </c:pt>
                <c:pt idx="3">
                  <c:v>0.37000000000000038</c:v>
                </c:pt>
                <c:pt idx="4">
                  <c:v>1.4</c:v>
                </c:pt>
                <c:pt idx="5">
                  <c:v>0.27</c:v>
                </c:pt>
                <c:pt idx="6">
                  <c:v>1.1800000000000028</c:v>
                </c:pt>
                <c:pt idx="7">
                  <c:v>1.85</c:v>
                </c:pt>
                <c:pt idx="8">
                  <c:v>0.72000000000000064</c:v>
                </c:pt>
              </c:numCache>
            </c:numRef>
          </c:yVal>
        </c:ser>
        <c:ser>
          <c:idx val="1"/>
          <c:order val="1"/>
          <c:tx>
            <c:strRef>
              <c:f>Hoja1!$E$3</c:f>
              <c:strCache>
                <c:ptCount val="1"/>
                <c:pt idx="0">
                  <c:v>D (min) Máx</c:v>
                </c:pt>
              </c:strCache>
            </c:strRef>
          </c:tx>
          <c:spPr>
            <a:ln w="28575">
              <a:noFill/>
            </a:ln>
          </c:spPr>
          <c:dLbls>
            <c:dLbl>
              <c:idx val="8"/>
              <c:dLblPos val="r"/>
              <c:showVal val="1"/>
              <c:showCatName val="1"/>
            </c:dLbl>
            <c:delete val="1"/>
          </c:dLbls>
          <c:xVal>
            <c:numRef>
              <c:f>Hoja1!$C$4:$C$12</c:f>
              <c:numCache>
                <c:formatCode>General</c:formatCode>
                <c:ptCount val="9"/>
                <c:pt idx="0">
                  <c:v>60</c:v>
                </c:pt>
                <c:pt idx="1">
                  <c:v>60</c:v>
                </c:pt>
                <c:pt idx="2">
                  <c:v>65</c:v>
                </c:pt>
                <c:pt idx="3">
                  <c:v>70</c:v>
                </c:pt>
                <c:pt idx="4">
                  <c:v>64</c:v>
                </c:pt>
                <c:pt idx="5">
                  <c:v>65</c:v>
                </c:pt>
                <c:pt idx="6">
                  <c:v>65</c:v>
                </c:pt>
                <c:pt idx="7">
                  <c:v>62</c:v>
                </c:pt>
                <c:pt idx="8">
                  <c:v>60</c:v>
                </c:pt>
              </c:numCache>
            </c:numRef>
          </c:xVal>
          <c:yVal>
            <c:numRef>
              <c:f>Hoja1!$E$4:$E$12</c:f>
              <c:numCache>
                <c:formatCode>General</c:formatCode>
                <c:ptCount val="9"/>
                <c:pt idx="0">
                  <c:v>1.7000000000000028</c:v>
                </c:pt>
                <c:pt idx="1">
                  <c:v>3.4699999999999998</c:v>
                </c:pt>
                <c:pt idx="2">
                  <c:v>0.88000000000000156</c:v>
                </c:pt>
                <c:pt idx="4">
                  <c:v>1.7000000000000028</c:v>
                </c:pt>
                <c:pt idx="8">
                  <c:v>3.1</c:v>
                </c:pt>
              </c:numCache>
            </c:numRef>
          </c:yVal>
        </c:ser>
        <c:axId val="69010944"/>
        <c:axId val="69012864"/>
      </c:scatterChart>
      <c:valAx>
        <c:axId val="69010944"/>
        <c:scaling>
          <c:orientation val="minMax"/>
        </c:scaling>
        <c:axPos val="b"/>
        <c:title>
          <c:tx>
            <c:rich>
              <a:bodyPr/>
              <a:lstStyle/>
              <a:p>
                <a:pPr>
                  <a:defRPr/>
                </a:pPr>
                <a:r>
                  <a:rPr lang="en-US"/>
                  <a:t>Temperatura de calentamiento (ºC)</a:t>
                </a:r>
              </a:p>
            </c:rich>
          </c:tx>
        </c:title>
        <c:numFmt formatCode="General" sourceLinked="1"/>
        <c:majorTickMark val="none"/>
        <c:tickLblPos val="nextTo"/>
        <c:crossAx val="69012864"/>
        <c:crosses val="autoZero"/>
        <c:crossBetween val="midCat"/>
      </c:valAx>
      <c:valAx>
        <c:axId val="69012864"/>
        <c:scaling>
          <c:orientation val="minMax"/>
        </c:scaling>
        <c:axPos val="l"/>
        <c:majorGridlines/>
        <c:title>
          <c:tx>
            <c:rich>
              <a:bodyPr/>
              <a:lstStyle/>
              <a:p>
                <a:pPr>
                  <a:defRPr/>
                </a:pPr>
                <a:r>
                  <a:rPr lang="en-US"/>
                  <a:t>D (min)</a:t>
                </a:r>
              </a:p>
            </c:rich>
          </c:tx>
        </c:title>
        <c:numFmt formatCode="General" sourceLinked="1"/>
        <c:majorTickMark val="none"/>
        <c:tickLblPos val="nextTo"/>
        <c:crossAx val="69010944"/>
        <c:crosses val="autoZero"/>
        <c:crossBetween val="midCat"/>
      </c:valAx>
    </c:plotArea>
    <c:legend>
      <c:legendPos val="r"/>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0.13755</cdr:x>
      <cdr:y>0.10828</cdr:y>
    </cdr:from>
    <cdr:to>
      <cdr:x>0.76638</cdr:x>
      <cdr:y>0.85032</cdr:y>
    </cdr:to>
    <cdr:sp macro="" textlink="">
      <cdr:nvSpPr>
        <cdr:cNvPr id="3" name="2 Conector recto"/>
        <cdr:cNvSpPr/>
      </cdr:nvSpPr>
      <cdr:spPr>
        <a:xfrm xmlns:a="http://schemas.openxmlformats.org/drawingml/2006/main">
          <a:off x="914401" y="493485"/>
          <a:ext cx="4180114" cy="3381828"/>
        </a:xfrm>
        <a:prstGeom xmlns:a="http://schemas.openxmlformats.org/drawingml/2006/main" prst="line">
          <a:avLst/>
        </a:prstGeom>
        <a:ln xmlns:a="http://schemas.openxmlformats.org/drawingml/2006/main">
          <a:solidFill>
            <a:srgbClr val="FF0000"/>
          </a:solidFill>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ES_tradnl"/>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s-ES_tradnl"/>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s-ES_tradnl"/>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S_tradnl"/>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A5F23F7-8E7C-4B73-A457-1E86422D39A5}"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dirty="0"/>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1</a:t>
            </a:fld>
            <a:endParaRPr lang="es-ES_tradn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10</a:t>
            </a:fld>
            <a:endParaRPr lang="es-ES_trad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11</a:t>
            </a:fld>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12</a:t>
            </a:fld>
            <a:endParaRPr lang="es-ES_trad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13</a:t>
            </a:fld>
            <a:endParaRPr 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AC355C89-BDA4-43C4-BF3B-4D6A50132FD3}" type="slidenum">
              <a:rPr lang="es-ES_tradnl" smtClean="0"/>
              <a:pPr/>
              <a:t>14</a:t>
            </a:fld>
            <a:endParaRPr lang="es-ES_trad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fld id="{AC355C89-BDA4-43C4-BF3B-4D6A50132FD3}" type="slidenum">
              <a:rPr lang="es-ES_tradnl" smtClean="0"/>
              <a:pPr/>
              <a:t>15</a:t>
            </a:fld>
            <a:endParaRPr lang="es-ES_trad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16</a:t>
            </a:fld>
            <a:endParaRPr lang="es-ES_trad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17</a:t>
            </a:fld>
            <a:endParaRPr lang="es-ES_trad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18</a:t>
            </a:fld>
            <a:endParaRPr lang="es-ES_trad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19</a:t>
            </a:fld>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dirty="0"/>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2</a:t>
            </a:fld>
            <a:endParaRPr lang="es-ES_tradnl"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20</a:t>
            </a:fld>
            <a:endParaRPr lang="es-ES_trad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21</a:t>
            </a:fld>
            <a:endParaRPr lang="es-ES_trad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57EC098-60CB-4683-8AF3-3C3B3B99F34E}" type="slidenum">
              <a:rPr lang="es-ES_tradnl"/>
              <a:pPr/>
              <a:t>22</a:t>
            </a:fld>
            <a:endParaRPr lang="es-ES_tradnl"/>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150938" y="692150"/>
            <a:ext cx="4556125" cy="3416300"/>
          </a:xfrm>
          <a:ln cap="flat"/>
        </p:spPr>
      </p:sp>
      <p:sp>
        <p:nvSpPr>
          <p:cNvPr id="15363" name="Rectangle 3"/>
          <p:cNvSpPr>
            <a:spLocks noGrp="1" noChangeArrowheads="1"/>
          </p:cNvSpPr>
          <p:nvPr>
            <p:ph type="body" idx="1"/>
          </p:nvPr>
        </p:nvSpPr>
        <p:spPr>
          <a:xfrm>
            <a:off x="457200" y="4267200"/>
            <a:ext cx="6172200" cy="5029200"/>
          </a:xfrm>
          <a:noFill/>
          <a:ln/>
        </p:spPr>
        <p:txBody>
          <a:bodyPr/>
          <a:lstStyle/>
          <a:p>
            <a:r>
              <a:rPr lang="es-ES_tradnl" sz="700"/>
              <a:t>Deben validarse los procesos críticos. Diferentes tipos de validación de procesos se muestran en esta diapositiva. Consideremos las definiciones y luego las relacionaremos con ejemplos reales con los que ustedes tienen probabilidades de encontrarse durante sus inspecciones. </a:t>
            </a:r>
          </a:p>
          <a:p>
            <a:r>
              <a:rPr lang="es-ES_tradnl" sz="700"/>
              <a:t>La validación prospectiva se lleva a cabo durante la etapa evolutiva. Incluye la división del proceso de producción en los pasos separados, y el análisis de los puntos potencialmente críticos en el proceso de fabricación, por ejemplo, tiempos de mezcla, o la temperatura. Las pruebas se llevan a cabo en cada uno de estos pasos y los puntos críticos son simulados y se evalúa el efecto sobre el proceso. </a:t>
            </a:r>
          </a:p>
          <a:p>
            <a:r>
              <a:rPr lang="es-ES_tradnl" sz="700"/>
              <a:t>La validación concurrente se lleva a cabo durante la producción normal. Requiere una comprensión total del proceso basado en el trabajo propectivo. Incluye la vigilancia muy cercana e intensa de los pasos y puntos críticos en al menos los tres primeros lotes de producción. </a:t>
            </a:r>
          </a:p>
          <a:p>
            <a:r>
              <a:rPr lang="es-ES_tradnl" sz="700"/>
              <a:t>La validación retrospectiva es el análisis de los resultados acumulados de la producción pasada para evaluar la uniformidad de un proceso. Incluye análisis de tendencias en los resultados de los ensayos y un examen minucioso de todas las desviaciones registradas del proceso. Es importante analizar 10 a 25 lotes preparados durante 12 meses para proporcionar una visión estadísticamente significativa. No es el método preferido de validación y debe usarse solo en casos excepcionales. </a:t>
            </a:r>
          </a:p>
          <a:p>
            <a:r>
              <a:rPr lang="es-ES_tradnl" sz="700"/>
              <a:t>La revalidación está fraccionada en dos categorías: </a:t>
            </a:r>
          </a:p>
          <a:p>
            <a:pPr lvl="2"/>
            <a:r>
              <a:rPr lang="es-ES_tradnl" sz="700"/>
              <a:t>La revalidación después de algún cambio. </a:t>
            </a:r>
          </a:p>
          <a:p>
            <a:pPr lvl="2"/>
            <a:r>
              <a:rPr lang="es-ES_tradnl" sz="700"/>
              <a:t>La revalidación periódica. </a:t>
            </a:r>
          </a:p>
          <a:p>
            <a:r>
              <a:rPr lang="es-ES_tradnl" sz="700"/>
              <a:t>En la categoría anterior, los cambios característicos que requieren revalidación incluyen cambios en una materia prima o el material de envase, los cambios en los parámetros del proceso, los cambios en el equipo, incluidas reparaciones mayores y los cambios en los locales. </a:t>
            </a:r>
          </a:p>
          <a:p>
            <a:r>
              <a:rPr lang="es-ES_tradnl" sz="700"/>
              <a:t>La revalidación periódica ofrece la oportunidad de verificar que los sistemas están todavía operando como cuando fueron originalmente validados y que ningún cambio no intencional se ha efectuado en el proceso, el sistema o la unidad de equipo y el resultado final. </a:t>
            </a:r>
          </a:p>
          <a:p>
            <a:r>
              <a:rPr lang="es-ES_tradnl" sz="700"/>
              <a:t>Cada fabricante debe tener un programa de validación que cubra la instalación,  la iniciación y otras fases de la fabricación. Esta puede ser una combinación de la validación prospectiva y concurrente. Sin embargo, para la mayoría de los establecimientos que se han establecido ya que antes de que la validación se introdujera, habrá un proceso gradual para realizar la validación. La validación retrospectiva puede realizarse en tales casos. El programa se basa en una evaluación de los procesos críticos y la asignación de las prioridades. Por ejemplo, un producto estéril es más crítico que un comprimido y el paso de esterilización serán la prioridad en el programa de validación. Aún en establecimientos más viejos, la introducción de los productos nuevos debe ir acompañada de la validación prospectiva y/o concurrente. </a:t>
            </a:r>
          </a:p>
          <a:p>
            <a:endParaRPr lang="es-ES_tradnl" sz="700"/>
          </a:p>
          <a:p>
            <a:endParaRPr lang="es-ES_tradnl" sz="7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24</a:t>
            </a:fld>
            <a:endParaRPr lang="es-ES_trad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25</a:t>
            </a:fld>
            <a:endParaRPr lang="es-ES_trad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26</a:t>
            </a:fld>
            <a:endParaRPr lang="es-ES_trad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27</a:t>
            </a:fld>
            <a:endParaRPr lang="es-ES_trad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962025" y="692150"/>
            <a:ext cx="4933950" cy="3416300"/>
          </a:xfrm>
          <a:ln cap="flat"/>
        </p:spPr>
      </p:sp>
      <p:sp>
        <p:nvSpPr>
          <p:cNvPr id="19459" name="Rectangle 3"/>
          <p:cNvSpPr>
            <a:spLocks noGrp="1" noChangeArrowheads="1"/>
          </p:cNvSpPr>
          <p:nvPr>
            <p:ph type="body" idx="1"/>
          </p:nvPr>
        </p:nvSpPr>
        <p:spPr>
          <a:xfrm>
            <a:off x="990600" y="4267200"/>
            <a:ext cx="4876800" cy="3608388"/>
          </a:xfrm>
          <a:noFill/>
          <a:ln/>
        </p:spPr>
        <p:txBody>
          <a:bodyPr/>
          <a:lstStyle/>
          <a:p>
            <a:r>
              <a:rPr lang="es-ES_tradnl"/>
              <a:t>Hay diferentes tipos de documentos relacionados con la validación: </a:t>
            </a:r>
          </a:p>
          <a:p>
            <a:pPr marL="228600" lvl="2"/>
            <a:r>
              <a:rPr lang="es-ES_tradnl"/>
              <a:t>Los </a:t>
            </a:r>
            <a:r>
              <a:rPr lang="es-ES_tradnl" b="1"/>
              <a:t>planes maestros, los protocolos, los informes y los POEs</a:t>
            </a:r>
            <a:r>
              <a:rPr lang="es-ES_tradnl"/>
              <a:t>. </a:t>
            </a:r>
          </a:p>
          <a:p>
            <a:r>
              <a:rPr lang="es-ES_tradnl"/>
              <a:t>Cada fabricante debe tener un plan maestro de validación (PMV). Éste describe la filosofía general, la intención y el enfoque para establecer la conformidad del desempeño (política de validación). </a:t>
            </a:r>
          </a:p>
          <a:p>
            <a:r>
              <a:rPr lang="es-ES_tradnl"/>
              <a:t>También identifica qué aspectos están sujetos a la calificación y validación y la naturaleza y el grado de tal validación. Define la validación aplicable y los protocolos de calificación y los procedimientos. </a:t>
            </a:r>
          </a:p>
          <a:p>
            <a:r>
              <a:rPr lang="es-ES_tradnl"/>
              <a:t>Durante la inspección, ustedes deben evaluar al PMV para determinar  si cubre la política general que define la validación y lo que debe someterse a la validación. Debe cubrir a las personas responsables, lo que debe validarse, dónde debería validarse, cuándo la validación debe realizarse, por qué y cómo la validación debe realizarse. Debe incluir un desglose del proceso, la planta o el equipo en partes separadas. También debe determinar cuáles son críticos para la calidad del producto y por consiguiente requieren validación, y cuáles etapas. Por ejemplo, en un proyecto de un área de fabricación de productos estériles, el funcionamiento de los esterilizadores es crítico y requerirá CI,  CO y CD; y la operación del sistema de ventilación es crítica y requerirá CI,  CO y CD.</a:t>
            </a:r>
          </a:p>
          <a:p>
            <a:r>
              <a:rPr lang="es-ES_tradnl"/>
              <a:t>El PMV debe ser un documento conciso y fácil de leer, que servirá de guía para el comité de validación y el personal que se encargan de la realización de la validación. El PMV es también un documento para ser usado por los inspectores de la agencia reguladora.</a:t>
            </a:r>
          </a:p>
          <a:p>
            <a:endParaRPr lang="es-ES_trad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50938" y="692150"/>
            <a:ext cx="4556125" cy="3416300"/>
          </a:xfrm>
          <a:ln cap="flat"/>
        </p:spPr>
      </p:sp>
      <p:sp>
        <p:nvSpPr>
          <p:cNvPr id="25603" name="Rectangle 3"/>
          <p:cNvSpPr>
            <a:spLocks noGrp="1" noChangeArrowheads="1"/>
          </p:cNvSpPr>
          <p:nvPr>
            <p:ph type="body" idx="1"/>
          </p:nvPr>
        </p:nvSpPr>
        <p:spPr>
          <a:noFill/>
          <a:ln/>
        </p:spPr>
        <p:txBody>
          <a:bodyPr/>
          <a:lstStyle/>
          <a:p>
            <a:r>
              <a:rPr lang="es-ES_tradnl"/>
              <a:t>Los resultados obtenidos durante el desempeño de la validación, deben registrarse. </a:t>
            </a:r>
          </a:p>
          <a:p>
            <a:r>
              <a:rPr lang="es-ES_tradnl"/>
              <a:t>El informe de validación refleja los resultados finales de los ensayos y otros documentos como los certificados de calibración delos instrumentos. Es sobre la base de este informe que se toma la decisión de si un proceso particular está validado. Durante la inspección, ustedes deben evaluar si hay un informe escrito que refleje los resultados después de la finalización de la validación. Los resultados deben haberse evaluado, analizado y comparado con los criterios de aceptación por el personal responsable. Todos los resultados deben satisfacer los criterios de aceptación y satisfacer el objetivo indicado. Si fuera necesario, deben haberse realizado los estudios adicionales. Si los resultados se encontraran aceptables, el informe debe ser aprobado y autorizado (firmado y fechado). </a:t>
            </a:r>
          </a:p>
          <a:p>
            <a:r>
              <a:rPr lang="es-ES_tradnl"/>
              <a:t>El informe debe incluir el título y el objetivo del estudio y referir al protocolo, los detalles del material, el equipo, los programas y los ciclos usados, junto con detalles de los procedimientos y métodos de ensayo. Debe proporcionar una comparación de los resultados con los criterios de aceptación. </a:t>
            </a:r>
          </a:p>
          <a:p>
            <a:r>
              <a:rPr lang="es-ES_tradnl"/>
              <a:t>Además, debe incluir recomendaciones sobre los límites y los criterios para aplicarse a todos los lotes de producción futura. Es práctica común en muchas empresas que el protocolo y el informe se combinen en un solo conjunto de documentos. El protocolo se aprueba como un formulario en el  cual se registran los resultados de los ensayos a medida que estén disponibles. Esto reduce la cantidad de papel que necesita almacenarse y hace más fácil de llevar a cabo una evaluación general de los resultados de la validación. </a:t>
            </a:r>
          </a:p>
          <a:p>
            <a:endParaRPr lang="es-ES_tradnl"/>
          </a:p>
          <a:p>
            <a:endParaRPr lang="es-ES_tradnl"/>
          </a:p>
          <a:p>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3</a:t>
            </a:fld>
            <a:endParaRPr lang="es-ES_trad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30</a:t>
            </a:fld>
            <a:endParaRPr lang="es-ES_trad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31</a:t>
            </a:fld>
            <a:endParaRPr lang="es-ES_trad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32</a:t>
            </a:fld>
            <a:endParaRPr lang="es-ES_trad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33</a:t>
            </a:fld>
            <a:endParaRPr lang="es-ES_trad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34</a:t>
            </a:fld>
            <a:endParaRPr lang="es-ES_trad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35</a:t>
            </a:fld>
            <a:endParaRPr lang="es-ES_trad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36</a:t>
            </a:fld>
            <a:endParaRPr lang="es-ES_trad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37</a:t>
            </a:fld>
            <a:endParaRPr lang="es-ES_trad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38</a:t>
            </a:fld>
            <a:endParaRPr lang="es-ES_trad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39</a:t>
            </a:fld>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4</a:t>
            </a:fld>
            <a:endParaRPr lang="es-ES_trad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40</a:t>
            </a:fld>
            <a:endParaRPr lang="es-ES_tradn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ED2EE1D-A7D0-4BFF-AB23-28C859C3FECE}" type="slidenum">
              <a:rPr lang="es-ES_tradnl"/>
              <a:pPr/>
              <a:t>41</a:t>
            </a:fld>
            <a:endParaRPr lang="es-ES_tradnl"/>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24BE9BF-3F58-44C8-9C25-A175D0F9D149}" type="slidenum">
              <a:rPr lang="es-ES_tradnl"/>
              <a:pPr/>
              <a:t>42</a:t>
            </a:fld>
            <a:endParaRPr lang="es-ES_tradnl"/>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a:ln/>
        </p:spPr>
      </p:sp>
      <p:sp>
        <p:nvSpPr>
          <p:cNvPr id="35843" name="2 Marcador de notas"/>
          <p:cNvSpPr>
            <a:spLocks noGrp="1"/>
          </p:cNvSpPr>
          <p:nvPr>
            <p:ph type="body" idx="1"/>
          </p:nvPr>
        </p:nvSpPr>
        <p:spPr>
          <a:noFill/>
          <a:ln/>
        </p:spPr>
        <p:txBody>
          <a:bodyPr/>
          <a:lstStyle/>
          <a:p>
            <a:pPr eaLnBrk="1" hangingPunct="1"/>
            <a:endParaRPr lang="es-ES_tradnl" smtClean="0"/>
          </a:p>
        </p:txBody>
      </p:sp>
      <p:sp>
        <p:nvSpPr>
          <p:cNvPr id="35844" name="3 Marcador de número de diapositiva"/>
          <p:cNvSpPr>
            <a:spLocks noGrp="1"/>
          </p:cNvSpPr>
          <p:nvPr>
            <p:ph type="sldNum" sz="quarter" idx="5"/>
          </p:nvPr>
        </p:nvSpPr>
        <p:spPr>
          <a:noFill/>
        </p:spPr>
        <p:txBody>
          <a:bodyPr/>
          <a:lstStyle/>
          <a:p>
            <a:fld id="{69769B9B-C1A0-4F98-90F8-030C49B5114B}" type="slidenum">
              <a:rPr lang="es-ES_tradnl"/>
              <a:pPr/>
              <a:t>43</a:t>
            </a:fld>
            <a:endParaRPr lang="es-ES_tradn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839751B-84EA-4AC8-9541-937CC2F6F8A0}" type="slidenum">
              <a:rPr lang="es-ES_tradnl"/>
              <a:pPr/>
              <a:t>44</a:t>
            </a:fld>
            <a:endParaRPr lang="es-ES_tradnl"/>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3559FE9-DF4D-4DF5-8E9A-375E0DD6284B}" type="slidenum">
              <a:rPr lang="es-ES_tradnl"/>
              <a:pPr/>
              <a:t>45</a:t>
            </a:fld>
            <a:endParaRPr lang="es-ES_tradnl"/>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07521F8-30FB-483E-8F12-C8BC54708833}" type="slidenum">
              <a:rPr lang="es-ES_tradnl"/>
              <a:pPr/>
              <a:t>46</a:t>
            </a:fld>
            <a:endParaRPr lang="es-ES_tradnl"/>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BE4A261-ECE7-43DC-9352-B9BA56E298D0}" type="slidenum">
              <a:rPr lang="es-ES_tradnl"/>
              <a:pPr/>
              <a:t>47</a:t>
            </a:fld>
            <a:endParaRPr lang="es-ES_tradnl"/>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6893A8D-512E-493E-8BA5-7CED07C309E6}" type="slidenum">
              <a:rPr lang="es-ES_tradnl"/>
              <a:pPr/>
              <a:t>48</a:t>
            </a:fld>
            <a:endParaRPr lang="es-ES_tradnl"/>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F76DD66-45C5-4646-9533-9429C7A71DC7}" type="slidenum">
              <a:rPr lang="es-ES_tradnl"/>
              <a:pPr/>
              <a:t>49</a:t>
            </a:fld>
            <a:endParaRPr lang="es-ES_tradnl"/>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dirty="0"/>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5</a:t>
            </a:fld>
            <a:endParaRPr lang="es-ES_tradnl"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6280184-A3A8-422B-8935-BD7A855EB44E}" type="slidenum">
              <a:rPr lang="es-ES_tradnl"/>
              <a:pPr/>
              <a:t>50</a:t>
            </a:fld>
            <a:endParaRPr lang="es-ES_tradnl"/>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A395610-CB0F-46F3-8956-5CD69BDC53C6}" type="slidenum">
              <a:rPr lang="es-ES_tradnl"/>
              <a:pPr/>
              <a:t>51</a:t>
            </a:fld>
            <a:endParaRPr lang="es-ES_tradnl"/>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D7DD5F5-C3A7-4CD1-A189-1B1BC8A850CF}" type="slidenum">
              <a:rPr lang="es-ES_tradnl"/>
              <a:pPr/>
              <a:t>52</a:t>
            </a:fld>
            <a:endParaRPr lang="es-ES_tradnl"/>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5B2C0C7-ACD0-4C4D-B20C-A366CB023A82}" type="slidenum">
              <a:rPr lang="es-ES_tradnl"/>
              <a:pPr/>
              <a:t>53</a:t>
            </a:fld>
            <a:endParaRPr lang="es-ES_tradnl"/>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EFED7DB-9A60-435B-8680-31F9DAD49116}" type="slidenum">
              <a:rPr lang="es-ES_tradnl"/>
              <a:pPr/>
              <a:t>54</a:t>
            </a:fld>
            <a:endParaRPr lang="es-ES_tradnl"/>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CA6497F-3291-4301-9554-C70CFA4CC733}" type="slidenum">
              <a:rPr lang="es-ES_tradnl"/>
              <a:pPr/>
              <a:t>55</a:t>
            </a:fld>
            <a:endParaRPr lang="es-ES_tradnl"/>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6FC1FBB-CC58-43B9-8D1C-003CD9912B7E}" type="slidenum">
              <a:rPr lang="es-ES_tradnl"/>
              <a:pPr/>
              <a:t>56</a:t>
            </a:fld>
            <a:endParaRPr lang="es-ES_tradnl"/>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D97131B-8A65-4A42-AB29-A5BA8ED4B3A9}" type="slidenum">
              <a:rPr lang="es-ES_tradnl"/>
              <a:pPr/>
              <a:t>57</a:t>
            </a:fld>
            <a:endParaRPr lang="es-ES_tradnl"/>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5A42A60-6F83-49BF-8B9B-766E02F2BBAB}" type="slidenum">
              <a:rPr lang="es-ES_tradnl"/>
              <a:pPr/>
              <a:t>58</a:t>
            </a:fld>
            <a:endParaRPr lang="es-ES_tradnl"/>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9C1C630-BDEC-4C3B-AFE9-3D4CAF6F62E4}" type="slidenum">
              <a:rPr lang="es-ES_tradnl"/>
              <a:pPr/>
              <a:t>59</a:t>
            </a:fld>
            <a:endParaRPr lang="es-ES_tradnl"/>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dirty="0"/>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6</a:t>
            </a:fld>
            <a:endParaRPr lang="es-ES_tradnl"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CE8CEFF-2988-4076-A9A0-67717BBB93CF}" type="slidenum">
              <a:rPr lang="es-ES_tradnl"/>
              <a:pPr/>
              <a:t>60</a:t>
            </a:fld>
            <a:endParaRPr lang="es-ES_tradnl"/>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CA06BAA-FD16-4FC0-890F-725756627D9D}" type="slidenum">
              <a:rPr lang="es-ES_tradnl"/>
              <a:pPr/>
              <a:t>61</a:t>
            </a:fld>
            <a:endParaRPr lang="es-ES_tradnl"/>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E44FD9E-A660-4C64-B924-6E3DB58F2EA9}" type="slidenum">
              <a:rPr lang="es-ES_tradnl"/>
              <a:pPr/>
              <a:t>62</a:t>
            </a:fld>
            <a:endParaRPr lang="es-ES_tradnl"/>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8F2CD2D-E5C2-4C86-86A1-2AE2006DAC81}" type="slidenum">
              <a:rPr lang="es-ES_tradnl"/>
              <a:pPr/>
              <a:t>63</a:t>
            </a:fld>
            <a:endParaRPr lang="es-ES_tradnl"/>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AEA3625-36EA-4928-AA03-98385203AA3C}" type="slidenum">
              <a:rPr lang="es-ES_tradnl"/>
              <a:pPr/>
              <a:t>64</a:t>
            </a:fld>
            <a:endParaRPr lang="es-ES_tradnl"/>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60730CE2-23E6-463B-97D0-2FA04631B579}" type="slidenum">
              <a:rPr lang="es-ES_tradnl"/>
              <a:pPr/>
              <a:t>65</a:t>
            </a:fld>
            <a:endParaRPr lang="es-ES_tradnl"/>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F87166D8-706E-4F3D-BF6B-27367F2F0944}" type="slidenum">
              <a:rPr lang="es-ES_tradnl"/>
              <a:pPr/>
              <a:t>66</a:t>
            </a:fld>
            <a:endParaRPr lang="es-ES_tradnl"/>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dirty="0"/>
          </a:p>
        </p:txBody>
      </p:sp>
      <p:sp>
        <p:nvSpPr>
          <p:cNvPr id="4" name="3 Marcador de número de diapositiva"/>
          <p:cNvSpPr>
            <a:spLocks noGrp="1"/>
          </p:cNvSpPr>
          <p:nvPr>
            <p:ph type="sldNum" sz="quarter" idx="10"/>
          </p:nvPr>
        </p:nvSpPr>
        <p:spPr/>
        <p:txBody>
          <a:bodyPr/>
          <a:lstStyle/>
          <a:p>
            <a:pPr>
              <a:defRPr/>
            </a:pPr>
            <a:fld id="{6A5F23F7-8E7C-4B73-A457-1E86422D39A5}" type="slidenum">
              <a:rPr lang="es-ES_tradnl" smtClean="0"/>
              <a:pPr>
                <a:defRPr/>
              </a:pPr>
              <a:t>7</a:t>
            </a:fld>
            <a:endParaRPr lang="es-ES_tradnl"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296FA1-48D9-4A74-8B05-04B4BA58D20B}" type="slidenum">
              <a:rPr lang="en-GB" altLang="en-GB"/>
              <a:pPr/>
              <a:t>8</a:t>
            </a:fld>
            <a:endParaRPr lang="en-GB" altLang="en-GB" dirty="0"/>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xfrm>
            <a:off x="838977" y="4343589"/>
            <a:ext cx="5256317" cy="4266697"/>
          </a:xfrm>
        </p:spPr>
        <p:txBody>
          <a:bodyPr/>
          <a:lstStyle/>
          <a:p>
            <a:pPr marL="190500" indent="-190500"/>
            <a:r>
              <a:rPr lang="en-US" dirty="0"/>
              <a:t>	</a:t>
            </a:r>
            <a:r>
              <a:rPr lang="es-ES_tradnl" dirty="0" smtClean="0"/>
              <a:t>La </a:t>
            </a:r>
            <a:r>
              <a:rPr lang="es-ES_tradnl" dirty="0"/>
              <a:t>v</a:t>
            </a:r>
            <a:r>
              <a:rPr lang="es-ES_tradnl" dirty="0">
                <a:cs typeface="Times New Roman" pitchFamily="18" charset="0"/>
              </a:rPr>
              <a:t>alidación comienza en la etapa de desarrollo y continúa hasta la etapa de la producción a escala completa. En el curso del desarrollo se identifican los procesos, pasos u operaciones unitarias críticas. El Inspector de BPM debería determinar que el fabricante tiene apropiadamente identificados lo siguiente: </a:t>
            </a:r>
          </a:p>
          <a:p>
            <a:pPr marL="495300" lvl="1" indent="-190500">
              <a:buFontTx/>
              <a:buAutoNum type="arabicPeriod"/>
            </a:pPr>
            <a:r>
              <a:rPr lang="es-ES_tradnl" dirty="0">
                <a:cs typeface="Times New Roman" pitchFamily="18" charset="0"/>
              </a:rPr>
              <a:t>Verificar que los locales, los servicios de apoyo, el equipo y los procesos se han diseñado de acuerdo con los requerimientos de las BPM. Esto constituye normalmente la Calificación del Diseño o CD. </a:t>
            </a:r>
          </a:p>
          <a:p>
            <a:pPr marL="495300" lvl="1" indent="-190500">
              <a:buFontTx/>
              <a:buAutoNum type="arabicPeriod"/>
            </a:pPr>
            <a:r>
              <a:rPr lang="es-ES_tradnl" dirty="0">
                <a:cs typeface="Times New Roman" pitchFamily="18" charset="0"/>
              </a:rPr>
              <a:t>Verificar que los locales, los servicios de apoyo y el equipo se han construido e instalado en cumplimiento con sus especificaciones de diseño. Esto constituye la Calificación de la Instalación o CI.</a:t>
            </a:r>
          </a:p>
          <a:p>
            <a:pPr marL="495300" lvl="1" indent="-190500">
              <a:buFontTx/>
              <a:buAutoNum type="arabicPeriod"/>
            </a:pPr>
            <a:r>
              <a:rPr lang="es-ES_tradnl" dirty="0">
                <a:cs typeface="Times New Roman" pitchFamily="18" charset="0"/>
              </a:rPr>
              <a:t>Verificar que los locales, los servicios de apoyo y el equipo operan de acuerdo con  sus especificaciones de diseño. Esto constituye la Calificación Operacional  o CO. </a:t>
            </a:r>
          </a:p>
          <a:p>
            <a:pPr marL="495300" lvl="1" indent="-190500">
              <a:buFontTx/>
              <a:buAutoNum type="arabicPeriod"/>
            </a:pPr>
            <a:r>
              <a:rPr lang="es-ES_tradnl" dirty="0"/>
              <a:t>Calificación de desempeño y validación de procesos</a:t>
            </a:r>
            <a:r>
              <a:rPr lang="es-ES_tradnl" dirty="0">
                <a:cs typeface="Times New Roman" pitchFamily="18" charset="0"/>
              </a:rPr>
              <a:t>: Verificar que se han hecho los protocolos de c</a:t>
            </a:r>
            <a:r>
              <a:rPr lang="es-ES_tradnl" dirty="0"/>
              <a:t>alificación de desempeño  y la v</a:t>
            </a:r>
            <a:r>
              <a:rPr lang="es-ES_tradnl" dirty="0">
                <a:cs typeface="Times New Roman" pitchFamily="18" charset="0"/>
              </a:rPr>
              <a:t>alidación de procesos. La validación garantizará que un producto cumplirá con sus especificaciones y atributos de calidad predeterminados. </a:t>
            </a:r>
          </a:p>
          <a:p>
            <a:pPr marL="495300" lvl="1" indent="-190500">
              <a:buFontTx/>
              <a:buAutoNum type="arabicPeriod"/>
            </a:pPr>
            <a:r>
              <a:rPr lang="es-ES_tradnl" dirty="0">
                <a:cs typeface="Times New Roman" pitchFamily="18" charset="0"/>
              </a:rPr>
              <a:t>Luego el proceso completo entra en un ciclo y se hacen fases de revisión y de cambio, ya que cada proceso tiene un ciclo de vida finito:</a:t>
            </a:r>
          </a:p>
          <a:p>
            <a:pPr marL="914400" lvl="3">
              <a:lnSpc>
                <a:spcPct val="120000"/>
              </a:lnSpc>
            </a:pPr>
            <a:r>
              <a:rPr lang="es-ES_tradnl" altLang="en-GB" sz="900" b="1" dirty="0">
                <a:latin typeface="Comic Sans MS" pitchFamily="66" charset="0"/>
              </a:rPr>
              <a:t>       Diseñar</a:t>
            </a:r>
            <a:r>
              <a:rPr lang="es-ES_tradnl" altLang="en-GB" sz="900" dirty="0">
                <a:latin typeface="Comic Sans MS" pitchFamily="66" charset="0"/>
              </a:rPr>
              <a:t>  	requerimientos del usuario o del proceso</a:t>
            </a:r>
          </a:p>
          <a:p>
            <a:pPr marL="190500" indent="-190500">
              <a:lnSpc>
                <a:spcPct val="150000"/>
              </a:lnSpc>
            </a:pPr>
            <a:r>
              <a:rPr lang="es-ES_tradnl" altLang="en-GB" sz="900" b="1" dirty="0"/>
              <a:t>		Instalar</a:t>
            </a:r>
            <a:r>
              <a:rPr lang="es-ES_tradnl" altLang="en-GB" sz="900" dirty="0"/>
              <a:t>  	calificación de la instalación </a:t>
            </a:r>
          </a:p>
          <a:p>
            <a:pPr marL="190500" indent="-190500">
              <a:lnSpc>
                <a:spcPct val="150000"/>
              </a:lnSpc>
            </a:pPr>
            <a:r>
              <a:rPr lang="es-ES_tradnl" altLang="en-GB" sz="900" b="1" dirty="0"/>
              <a:t>		Operar</a:t>
            </a:r>
            <a:r>
              <a:rPr lang="es-ES_tradnl" altLang="en-GB" sz="900" dirty="0"/>
              <a:t>  	 calificación operacional </a:t>
            </a:r>
          </a:p>
          <a:p>
            <a:pPr marL="190500" indent="-190500">
              <a:lnSpc>
                <a:spcPct val="150000"/>
              </a:lnSpc>
            </a:pPr>
            <a:r>
              <a:rPr lang="es-ES_tradnl" altLang="en-GB" sz="900" b="1" dirty="0"/>
              <a:t>		Validar</a:t>
            </a:r>
            <a:r>
              <a:rPr lang="es-ES_tradnl" altLang="en-GB" sz="900" dirty="0"/>
              <a:t> 	 calificación de desempeño y validación de procesos</a:t>
            </a:r>
          </a:p>
          <a:p>
            <a:pPr marL="190500" indent="-190500">
              <a:lnSpc>
                <a:spcPct val="150000"/>
              </a:lnSpc>
            </a:pPr>
            <a:r>
              <a:rPr lang="es-ES_tradnl" altLang="en-GB" sz="900" b="1" dirty="0"/>
              <a:t>		Revisar</a:t>
            </a:r>
            <a:r>
              <a:rPr lang="es-ES_tradnl" altLang="en-GB" sz="900" dirty="0"/>
              <a:t>  	periódicamente (+ control de los cambios)</a:t>
            </a:r>
            <a:endParaRPr lang="es-ES_tradnl" sz="9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50938" y="692150"/>
            <a:ext cx="4556125" cy="3416300"/>
          </a:xfrm>
          <a:ln cap="flat"/>
        </p:spPr>
      </p:sp>
      <p:sp>
        <p:nvSpPr>
          <p:cNvPr id="21507" name="Rectangle 3"/>
          <p:cNvSpPr>
            <a:spLocks noGrp="1" noChangeArrowheads="1"/>
          </p:cNvSpPr>
          <p:nvPr>
            <p:ph type="body" idx="1"/>
          </p:nvPr>
        </p:nvSpPr>
        <p:spPr>
          <a:noFill/>
          <a:ln/>
        </p:spPr>
        <p:txBody>
          <a:bodyPr/>
          <a:lstStyle/>
          <a:p>
            <a:pPr defTabSz="190500"/>
            <a:r>
              <a:rPr lang="es-ES_tradnl" dirty="0"/>
              <a:t>	El PMV debe incluir  al menos las siguientes secciones: </a:t>
            </a:r>
          </a:p>
          <a:p>
            <a:pPr marL="628650" lvl="3" indent="-285750" defTabSz="190500">
              <a:buFontTx/>
              <a:buChar char="•"/>
            </a:pPr>
            <a:r>
              <a:rPr lang="es-ES_tradnl" dirty="0"/>
              <a:t>La página de aprobación y la tabla de contenido. </a:t>
            </a:r>
          </a:p>
          <a:p>
            <a:pPr marL="628650" lvl="3" indent="-285750" defTabSz="190500">
              <a:buFontTx/>
              <a:buChar char="•"/>
            </a:pPr>
            <a:r>
              <a:rPr lang="es-ES_tradnl" dirty="0"/>
              <a:t>La introducción y los objetivos. </a:t>
            </a:r>
          </a:p>
          <a:p>
            <a:pPr marL="628650" lvl="3" indent="-285750" defTabSz="190500">
              <a:buFontTx/>
              <a:buChar char="•"/>
            </a:pPr>
            <a:r>
              <a:rPr lang="es-ES_tradnl" dirty="0"/>
              <a:t>Descripción de la instalación y del proceso. </a:t>
            </a:r>
          </a:p>
          <a:p>
            <a:pPr marL="628650" lvl="3" indent="-285750" defTabSz="190500">
              <a:buFontTx/>
              <a:buChar char="•"/>
            </a:pPr>
            <a:r>
              <a:rPr lang="es-ES_tradnl" dirty="0"/>
              <a:t>El personal, la planificación y el cronograma. </a:t>
            </a:r>
          </a:p>
          <a:p>
            <a:pPr marL="628650" lvl="3" indent="-285750" defTabSz="190500">
              <a:buFontTx/>
              <a:buChar char="•"/>
            </a:pPr>
            <a:r>
              <a:rPr lang="es-ES_tradnl" dirty="0"/>
              <a:t>Las responsabilidades de los miembros del comité. </a:t>
            </a:r>
          </a:p>
          <a:p>
            <a:pPr marL="628650" lvl="3" indent="-285750" defTabSz="190500">
              <a:buFontTx/>
              <a:buChar char="•"/>
            </a:pPr>
            <a:r>
              <a:rPr lang="es-ES_tradnl" dirty="0"/>
              <a:t>Los aspectos del control del proceso. </a:t>
            </a:r>
          </a:p>
          <a:p>
            <a:pPr marL="628650" lvl="3" indent="-285750" defTabSz="190500">
              <a:buFontTx/>
              <a:buChar char="•"/>
            </a:pPr>
            <a:r>
              <a:rPr lang="es-ES_tradnl" dirty="0"/>
              <a:t>El equipo, el aparato, los procesos y los sistemas a validarse. </a:t>
            </a:r>
          </a:p>
          <a:p>
            <a:pPr marL="628650" lvl="3" indent="-285750" defTabSz="190500">
              <a:buFontTx/>
              <a:buChar char="•"/>
            </a:pPr>
            <a:r>
              <a:rPr lang="es-ES_tradnl" dirty="0"/>
              <a:t>Los criterios de aceptación. </a:t>
            </a:r>
          </a:p>
          <a:p>
            <a:pPr marL="628650" lvl="3" indent="-285750" defTabSz="190500">
              <a:buFontTx/>
              <a:buChar char="•"/>
            </a:pPr>
            <a:r>
              <a:rPr lang="es-ES_tradnl" dirty="0"/>
              <a:t>La documentación, por ejemplo, los protocolos de validación y los informes. </a:t>
            </a:r>
          </a:p>
          <a:p>
            <a:pPr marL="628650" lvl="3" indent="-285750" defTabSz="190500">
              <a:buFontTx/>
              <a:buChar char="•"/>
            </a:pPr>
            <a:r>
              <a:rPr lang="es-ES_tradnl" dirty="0" err="1"/>
              <a:t>POEs</a:t>
            </a:r>
            <a:r>
              <a:rPr lang="es-ES_tradnl" dirty="0"/>
              <a:t>. </a:t>
            </a:r>
          </a:p>
          <a:p>
            <a:pPr marL="628650" lvl="3" indent="-285750" defTabSz="190500">
              <a:buFontTx/>
              <a:buChar char="•"/>
            </a:pPr>
            <a:r>
              <a:rPr lang="es-ES_tradnl" dirty="0"/>
              <a:t>Los requisitos de capacitación. </a:t>
            </a:r>
          </a:p>
          <a:p>
            <a:pPr defTabSz="190500">
              <a:buFontTx/>
              <a:buChar char="•"/>
            </a:pPr>
            <a:endParaRPr lang="es-ES_tradn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fld id="{007A6564-0D23-4F4E-98F5-B49D54CCB8A6}" type="datetime1">
              <a:rPr lang="es-ES_tradnl" smtClean="0"/>
              <a:pPr>
                <a:defRPr/>
              </a:pPr>
              <a:t>15/05/2011</a:t>
            </a:fld>
            <a:endParaRPr lang="es-ES_tradnl"/>
          </a:p>
        </p:txBody>
      </p:sp>
      <p:sp>
        <p:nvSpPr>
          <p:cNvPr id="19" name="18 Marcador de pie de página"/>
          <p:cNvSpPr>
            <a:spLocks noGrp="1"/>
          </p:cNvSpPr>
          <p:nvPr>
            <p:ph type="ftr" sz="quarter" idx="11"/>
          </p:nvPr>
        </p:nvSpPr>
        <p:spPr/>
        <p:txBody>
          <a:bodyPr/>
          <a:lstStyle/>
          <a:p>
            <a:pPr>
              <a:defRPr/>
            </a:pPr>
            <a:endParaRPr lang="es-ES_tradnl"/>
          </a:p>
        </p:txBody>
      </p:sp>
      <p:sp>
        <p:nvSpPr>
          <p:cNvPr id="27" name="26 Marcador de número de diapositiva"/>
          <p:cNvSpPr>
            <a:spLocks noGrp="1"/>
          </p:cNvSpPr>
          <p:nvPr>
            <p:ph type="sldNum" sz="quarter" idx="12"/>
          </p:nvPr>
        </p:nvSpPr>
        <p:spPr/>
        <p:txBody>
          <a:bodyPr/>
          <a:lstStyle/>
          <a:p>
            <a:pPr>
              <a:defRPr/>
            </a:pPr>
            <a:fld id="{39075CBC-074F-47D1-A2D2-73740E45B636}" type="slidenum">
              <a:rPr lang="es-ES_tradnl" smtClean="0"/>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A937B426-7397-4881-86CB-BA6C2DA66B8F}" type="datetime1">
              <a:rPr lang="es-ES_tradnl" smtClean="0"/>
              <a:pPr>
                <a:defRPr/>
              </a:pPr>
              <a:t>15/05/2011</a:t>
            </a:fld>
            <a:endParaRPr lang="es-ES_tradnl"/>
          </a:p>
        </p:txBody>
      </p:sp>
      <p:sp>
        <p:nvSpPr>
          <p:cNvPr id="5" name="4 Marcador de pie de página"/>
          <p:cNvSpPr>
            <a:spLocks noGrp="1"/>
          </p:cNvSpPr>
          <p:nvPr>
            <p:ph type="ftr" sz="quarter" idx="11"/>
          </p:nvPr>
        </p:nvSpPr>
        <p:spPr/>
        <p:txBody>
          <a:bodyPr/>
          <a:lstStyle/>
          <a:p>
            <a:pPr>
              <a:defRPr/>
            </a:pPr>
            <a:endParaRPr lang="es-ES_tradnl"/>
          </a:p>
        </p:txBody>
      </p:sp>
      <p:sp>
        <p:nvSpPr>
          <p:cNvPr id="6" name="5 Marcador de número de diapositiva"/>
          <p:cNvSpPr>
            <a:spLocks noGrp="1"/>
          </p:cNvSpPr>
          <p:nvPr>
            <p:ph type="sldNum" sz="quarter" idx="12"/>
          </p:nvPr>
        </p:nvSpPr>
        <p:spPr/>
        <p:txBody>
          <a:bodyPr/>
          <a:lstStyle/>
          <a:p>
            <a:pPr>
              <a:defRPr/>
            </a:pPr>
            <a:fld id="{D52B1275-7983-45A5-96F1-F0D0815A2AF2}" type="slidenum">
              <a:rPr lang="es-ES_tradnl" smtClean="0"/>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969C40DD-5439-4EE4-9AB6-D998FF2A9ED6}" type="datetime1">
              <a:rPr lang="es-ES_tradnl" smtClean="0"/>
              <a:pPr>
                <a:defRPr/>
              </a:pPr>
              <a:t>15/05/2011</a:t>
            </a:fld>
            <a:endParaRPr lang="es-ES_tradnl"/>
          </a:p>
        </p:txBody>
      </p:sp>
      <p:sp>
        <p:nvSpPr>
          <p:cNvPr id="5" name="4 Marcador de pie de página"/>
          <p:cNvSpPr>
            <a:spLocks noGrp="1"/>
          </p:cNvSpPr>
          <p:nvPr>
            <p:ph type="ftr" sz="quarter" idx="11"/>
          </p:nvPr>
        </p:nvSpPr>
        <p:spPr/>
        <p:txBody>
          <a:bodyPr/>
          <a:lstStyle/>
          <a:p>
            <a:pPr>
              <a:defRPr/>
            </a:pPr>
            <a:endParaRPr lang="es-ES_tradnl"/>
          </a:p>
        </p:txBody>
      </p:sp>
      <p:sp>
        <p:nvSpPr>
          <p:cNvPr id="6" name="5 Marcador de número de diapositiva"/>
          <p:cNvSpPr>
            <a:spLocks noGrp="1"/>
          </p:cNvSpPr>
          <p:nvPr>
            <p:ph type="sldNum" sz="quarter" idx="12"/>
          </p:nvPr>
        </p:nvSpPr>
        <p:spPr/>
        <p:txBody>
          <a:bodyPr/>
          <a:lstStyle/>
          <a:p>
            <a:pPr>
              <a:defRPr/>
            </a:pPr>
            <a:fld id="{200A3D77-E1E0-47BD-8251-664EB5386FDF}" type="slidenum">
              <a:rPr lang="es-ES_tradnl" smtClean="0"/>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21EC7BB0-B5CE-41AE-9AA8-8ACDD8AAE3D2}" type="datetime1">
              <a:rPr lang="es-ES_tradnl" smtClean="0"/>
              <a:pPr>
                <a:defRPr/>
              </a:pPr>
              <a:t>15/05/2011</a:t>
            </a:fld>
            <a:endParaRPr lang="es-ES_tradnl"/>
          </a:p>
        </p:txBody>
      </p:sp>
      <p:sp>
        <p:nvSpPr>
          <p:cNvPr id="5" name="4 Marcador de pie de página"/>
          <p:cNvSpPr>
            <a:spLocks noGrp="1"/>
          </p:cNvSpPr>
          <p:nvPr>
            <p:ph type="ftr" sz="quarter" idx="11"/>
          </p:nvPr>
        </p:nvSpPr>
        <p:spPr/>
        <p:txBody>
          <a:bodyPr/>
          <a:lstStyle/>
          <a:p>
            <a:pPr>
              <a:defRPr/>
            </a:pPr>
            <a:endParaRPr lang="es-ES_tradnl"/>
          </a:p>
        </p:txBody>
      </p:sp>
      <p:sp>
        <p:nvSpPr>
          <p:cNvPr id="6" name="5 Marcador de número de diapositiva"/>
          <p:cNvSpPr>
            <a:spLocks noGrp="1"/>
          </p:cNvSpPr>
          <p:nvPr>
            <p:ph type="sldNum" sz="quarter" idx="12"/>
          </p:nvPr>
        </p:nvSpPr>
        <p:spPr/>
        <p:txBody>
          <a:bodyPr/>
          <a:lstStyle/>
          <a:p>
            <a:pPr>
              <a:defRPr/>
            </a:pPr>
            <a:fld id="{CB54F95D-357D-4E92-BFE2-7EA81A178760}" type="slidenum">
              <a:rPr lang="es-ES_tradnl" smtClean="0"/>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6151984D-7520-48D0-BC41-13BEC9F4A758}" type="datetime1">
              <a:rPr lang="es-ES_tradnl" smtClean="0"/>
              <a:pPr>
                <a:defRPr/>
              </a:pPr>
              <a:t>15/05/2011</a:t>
            </a:fld>
            <a:endParaRPr lang="es-ES_tradnl"/>
          </a:p>
        </p:txBody>
      </p:sp>
      <p:sp>
        <p:nvSpPr>
          <p:cNvPr id="5" name="4 Marcador de pie de página"/>
          <p:cNvSpPr>
            <a:spLocks noGrp="1"/>
          </p:cNvSpPr>
          <p:nvPr>
            <p:ph type="ftr" sz="quarter" idx="11"/>
          </p:nvPr>
        </p:nvSpPr>
        <p:spPr/>
        <p:txBody>
          <a:bodyPr/>
          <a:lstStyle/>
          <a:p>
            <a:pPr>
              <a:defRPr/>
            </a:pPr>
            <a:endParaRPr lang="es-ES_tradnl"/>
          </a:p>
        </p:txBody>
      </p:sp>
      <p:sp>
        <p:nvSpPr>
          <p:cNvPr id="6" name="5 Marcador de número de diapositiva"/>
          <p:cNvSpPr>
            <a:spLocks noGrp="1"/>
          </p:cNvSpPr>
          <p:nvPr>
            <p:ph type="sldNum" sz="quarter" idx="12"/>
          </p:nvPr>
        </p:nvSpPr>
        <p:spPr/>
        <p:txBody>
          <a:bodyPr/>
          <a:lstStyle/>
          <a:p>
            <a:pPr>
              <a:defRPr/>
            </a:pPr>
            <a:fld id="{3FA1AF56-F687-4404-851B-40AFC70642FA}" type="slidenum">
              <a:rPr lang="es-ES_tradnl" smtClean="0"/>
              <a:pPr>
                <a:defRPr/>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fld id="{BA61E420-296C-4789-8E0F-781591E61CDD}" type="datetime1">
              <a:rPr lang="es-ES_tradnl" smtClean="0"/>
              <a:pPr>
                <a:defRPr/>
              </a:pPr>
              <a:t>15/05/2011</a:t>
            </a:fld>
            <a:endParaRPr lang="es-ES_tradnl"/>
          </a:p>
        </p:txBody>
      </p:sp>
      <p:sp>
        <p:nvSpPr>
          <p:cNvPr id="6" name="5 Marcador de pie de página"/>
          <p:cNvSpPr>
            <a:spLocks noGrp="1"/>
          </p:cNvSpPr>
          <p:nvPr>
            <p:ph type="ftr" sz="quarter" idx="11"/>
          </p:nvPr>
        </p:nvSpPr>
        <p:spPr/>
        <p:txBody>
          <a:bodyPr/>
          <a:lstStyle/>
          <a:p>
            <a:pPr>
              <a:defRPr/>
            </a:pPr>
            <a:endParaRPr lang="es-ES_tradnl"/>
          </a:p>
        </p:txBody>
      </p:sp>
      <p:sp>
        <p:nvSpPr>
          <p:cNvPr id="7" name="6 Marcador de número de diapositiva"/>
          <p:cNvSpPr>
            <a:spLocks noGrp="1"/>
          </p:cNvSpPr>
          <p:nvPr>
            <p:ph type="sldNum" sz="quarter" idx="12"/>
          </p:nvPr>
        </p:nvSpPr>
        <p:spPr/>
        <p:txBody>
          <a:bodyPr/>
          <a:lstStyle/>
          <a:p>
            <a:pPr>
              <a:defRPr/>
            </a:pPr>
            <a:fld id="{24753764-1C3A-4127-9108-2A1583E15D78}" type="slidenum">
              <a:rPr lang="es-ES_tradnl" smtClean="0"/>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fld id="{A3EA4664-DFDA-451D-A80D-CC63168E8088}" type="datetime1">
              <a:rPr lang="es-ES_tradnl" smtClean="0"/>
              <a:pPr>
                <a:defRPr/>
              </a:pPr>
              <a:t>15/05/2011</a:t>
            </a:fld>
            <a:endParaRPr lang="es-ES_tradnl"/>
          </a:p>
        </p:txBody>
      </p:sp>
      <p:sp>
        <p:nvSpPr>
          <p:cNvPr id="8" name="7 Marcador de pie de página"/>
          <p:cNvSpPr>
            <a:spLocks noGrp="1"/>
          </p:cNvSpPr>
          <p:nvPr>
            <p:ph type="ftr" sz="quarter" idx="11"/>
          </p:nvPr>
        </p:nvSpPr>
        <p:spPr/>
        <p:txBody>
          <a:bodyPr/>
          <a:lstStyle/>
          <a:p>
            <a:pPr>
              <a:defRPr/>
            </a:pPr>
            <a:endParaRPr lang="es-ES_tradnl"/>
          </a:p>
        </p:txBody>
      </p:sp>
      <p:sp>
        <p:nvSpPr>
          <p:cNvPr id="9" name="8 Marcador de número de diapositiva"/>
          <p:cNvSpPr>
            <a:spLocks noGrp="1"/>
          </p:cNvSpPr>
          <p:nvPr>
            <p:ph type="sldNum" sz="quarter" idx="12"/>
          </p:nvPr>
        </p:nvSpPr>
        <p:spPr/>
        <p:txBody>
          <a:bodyPr/>
          <a:lstStyle/>
          <a:p>
            <a:pPr>
              <a:defRPr/>
            </a:pPr>
            <a:fld id="{68E880FA-75CE-4637-9758-3FB2A87DB3FB}" type="slidenum">
              <a:rPr lang="es-ES_tradnl" smtClean="0"/>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0" y="380337"/>
            <a:ext cx="9144000" cy="759350"/>
          </a:xfrm>
        </p:spPr>
        <p:txBody>
          <a:bodyPr anchor="ctr">
            <a:normAutofit/>
          </a:bodyPr>
          <a:lstStyle>
            <a:lvl1pPr algn="l">
              <a:defRPr sz="3200"/>
            </a:lvl1pPr>
          </a:lstStyle>
          <a:p>
            <a:r>
              <a:rPr kumimoji="0" lang="es-ES" dirty="0" smtClean="0"/>
              <a:t>Haga clic para modificar el estilo de título del patrón</a:t>
            </a:r>
            <a:endParaRPr kumimoji="0" lang="en-US" dirty="0"/>
          </a:p>
        </p:txBody>
      </p:sp>
      <p:sp>
        <p:nvSpPr>
          <p:cNvPr id="7" name="6 Marcador de fecha"/>
          <p:cNvSpPr>
            <a:spLocks noGrp="1"/>
          </p:cNvSpPr>
          <p:nvPr>
            <p:ph type="dt" sz="half" idx="10"/>
          </p:nvPr>
        </p:nvSpPr>
        <p:spPr>
          <a:xfrm>
            <a:off x="430695" y="6492875"/>
            <a:ext cx="2133600" cy="365125"/>
          </a:xfrm>
        </p:spPr>
        <p:txBody>
          <a:bodyPr/>
          <a:lstStyle/>
          <a:p>
            <a:pPr>
              <a:defRPr/>
            </a:pPr>
            <a:fld id="{73083919-8632-4BC9-A7EA-FFED9E46CAF1}" type="datetime1">
              <a:rPr lang="es-ES_tradnl" smtClean="0"/>
              <a:pPr>
                <a:defRPr/>
              </a:pPr>
              <a:t>15/05/2011</a:t>
            </a:fld>
            <a:endParaRPr lang="es-ES_tradnl" dirty="0"/>
          </a:p>
        </p:txBody>
      </p:sp>
      <p:sp>
        <p:nvSpPr>
          <p:cNvPr id="8" name="7 Marcador de número de diapositiva"/>
          <p:cNvSpPr>
            <a:spLocks noGrp="1"/>
          </p:cNvSpPr>
          <p:nvPr>
            <p:ph type="sldNum" sz="quarter" idx="11"/>
          </p:nvPr>
        </p:nvSpPr>
        <p:spPr>
          <a:xfrm>
            <a:off x="7278757" y="6492875"/>
            <a:ext cx="762000" cy="365125"/>
          </a:xfrm>
        </p:spPr>
        <p:txBody>
          <a:bodyPr/>
          <a:lstStyle/>
          <a:p>
            <a:pPr>
              <a:defRPr/>
            </a:pPr>
            <a:fld id="{48CB7CC7-CDF7-4DD1-BF7C-6D07EA5BCEFA}" type="slidenum">
              <a:rPr lang="es-ES_tradnl" smtClean="0"/>
              <a:pPr>
                <a:defRPr/>
              </a:pPr>
              <a:t>‹Nº›</a:t>
            </a:fld>
            <a:endParaRPr lang="es-ES_tradnl"/>
          </a:p>
        </p:txBody>
      </p:sp>
      <p:sp>
        <p:nvSpPr>
          <p:cNvPr id="9" name="8 Marcador de pie de página"/>
          <p:cNvSpPr>
            <a:spLocks noGrp="1"/>
          </p:cNvSpPr>
          <p:nvPr>
            <p:ph type="ftr" sz="quarter" idx="12"/>
          </p:nvPr>
        </p:nvSpPr>
        <p:spPr>
          <a:xfrm>
            <a:off x="3097695" y="6492875"/>
            <a:ext cx="2895600" cy="365125"/>
          </a:xfrm>
        </p:spPr>
        <p:txBody>
          <a:bodyPr/>
          <a:lstStyle/>
          <a:p>
            <a:pPr>
              <a:defRPr/>
            </a:pPr>
            <a:endParaRPr lang="es-ES_trad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5F160D98-4428-4AB8-A4B6-23146FCDDA90}" type="datetime1">
              <a:rPr lang="es-ES_tradnl" smtClean="0"/>
              <a:pPr>
                <a:defRPr/>
              </a:pPr>
              <a:t>15/05/2011</a:t>
            </a:fld>
            <a:endParaRPr lang="es-ES_tradnl"/>
          </a:p>
        </p:txBody>
      </p:sp>
      <p:sp>
        <p:nvSpPr>
          <p:cNvPr id="3" name="2 Marcador de pie de página"/>
          <p:cNvSpPr>
            <a:spLocks noGrp="1"/>
          </p:cNvSpPr>
          <p:nvPr>
            <p:ph type="ftr" sz="quarter" idx="11"/>
          </p:nvPr>
        </p:nvSpPr>
        <p:spPr/>
        <p:txBody>
          <a:bodyPr/>
          <a:lstStyle/>
          <a:p>
            <a:pPr>
              <a:defRPr/>
            </a:pPr>
            <a:endParaRPr lang="es-ES_tradnl"/>
          </a:p>
        </p:txBody>
      </p:sp>
      <p:sp>
        <p:nvSpPr>
          <p:cNvPr id="4" name="3 Marcador de número de diapositiva"/>
          <p:cNvSpPr>
            <a:spLocks noGrp="1"/>
          </p:cNvSpPr>
          <p:nvPr>
            <p:ph type="sldNum" sz="quarter" idx="12"/>
          </p:nvPr>
        </p:nvSpPr>
        <p:spPr/>
        <p:txBody>
          <a:bodyPr/>
          <a:lstStyle/>
          <a:p>
            <a:pPr>
              <a:defRPr/>
            </a:pPr>
            <a:fld id="{720AC2EC-5198-4113-97DF-17F363F38637}" type="slidenum">
              <a:rPr lang="es-ES_tradnl" smtClean="0"/>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fld id="{D806FAA1-1639-4722-9A3D-E6C6E93FA2AD}" type="datetime1">
              <a:rPr lang="es-ES_tradnl" smtClean="0"/>
              <a:pPr>
                <a:defRPr/>
              </a:pPr>
              <a:t>15/05/2011</a:t>
            </a:fld>
            <a:endParaRPr lang="es-ES_tradnl"/>
          </a:p>
        </p:txBody>
      </p:sp>
      <p:sp>
        <p:nvSpPr>
          <p:cNvPr id="6" name="5 Marcador de pie de página"/>
          <p:cNvSpPr>
            <a:spLocks noGrp="1"/>
          </p:cNvSpPr>
          <p:nvPr>
            <p:ph type="ftr" sz="quarter" idx="11"/>
          </p:nvPr>
        </p:nvSpPr>
        <p:spPr/>
        <p:txBody>
          <a:bodyPr/>
          <a:lstStyle/>
          <a:p>
            <a:pPr>
              <a:defRPr/>
            </a:pPr>
            <a:endParaRPr lang="es-ES_tradnl"/>
          </a:p>
        </p:txBody>
      </p:sp>
      <p:sp>
        <p:nvSpPr>
          <p:cNvPr id="7" name="6 Marcador de número de diapositiva"/>
          <p:cNvSpPr>
            <a:spLocks noGrp="1"/>
          </p:cNvSpPr>
          <p:nvPr>
            <p:ph type="sldNum" sz="quarter" idx="12"/>
          </p:nvPr>
        </p:nvSpPr>
        <p:spPr>
          <a:xfrm>
            <a:off x="8156448" y="6422064"/>
            <a:ext cx="762000" cy="365125"/>
          </a:xfrm>
        </p:spPr>
        <p:txBody>
          <a:bodyPr/>
          <a:lstStyle/>
          <a:p>
            <a:pPr>
              <a:defRPr/>
            </a:pPr>
            <a:fld id="{529B3698-989E-4BA2-91FB-DD0FF8CD0C84}" type="slidenum">
              <a:rPr lang="es-ES_tradnl" smtClean="0"/>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pPr>
              <a:defRPr/>
            </a:pPr>
            <a:fld id="{AE059859-F466-4097-8A66-C22DF8826342}" type="datetime1">
              <a:rPr lang="es-ES_tradnl" smtClean="0"/>
              <a:pPr>
                <a:defRPr/>
              </a:pPr>
              <a:t>15/05/2011</a:t>
            </a:fld>
            <a:endParaRPr lang="es-ES_tradnl"/>
          </a:p>
        </p:txBody>
      </p:sp>
      <p:sp>
        <p:nvSpPr>
          <p:cNvPr id="6" name="5 Marcador de pie de página"/>
          <p:cNvSpPr>
            <a:spLocks noGrp="1"/>
          </p:cNvSpPr>
          <p:nvPr>
            <p:ph type="ftr" sz="quarter" idx="11"/>
          </p:nvPr>
        </p:nvSpPr>
        <p:spPr/>
        <p:txBody>
          <a:bodyPr/>
          <a:lstStyle/>
          <a:p>
            <a:pPr>
              <a:defRPr/>
            </a:pPr>
            <a:endParaRPr lang="es-ES_tradnl"/>
          </a:p>
        </p:txBody>
      </p:sp>
      <p:sp>
        <p:nvSpPr>
          <p:cNvPr id="7" name="6 Marcador de número de diapositiva"/>
          <p:cNvSpPr>
            <a:spLocks noGrp="1"/>
          </p:cNvSpPr>
          <p:nvPr>
            <p:ph type="sldNum" sz="quarter" idx="12"/>
          </p:nvPr>
        </p:nvSpPr>
        <p:spPr/>
        <p:txBody>
          <a:bodyPr/>
          <a:lstStyle/>
          <a:p>
            <a:pPr>
              <a:defRPr/>
            </a:pPr>
            <a:fld id="{393A5A1E-037B-4F95-89C5-5C831683BDC6}" type="slidenum">
              <a:rPr lang="es-ES_tradnl" smtClean="0"/>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fld id="{DA1A918D-5495-47B4-82E9-3209398227F5}" type="datetime1">
              <a:rPr lang="es-ES_tradnl" smtClean="0"/>
              <a:pPr>
                <a:defRPr/>
              </a:pPr>
              <a:t>15/05/2011</a:t>
            </a:fld>
            <a:endParaRPr lang="es-ES_tradnl"/>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s-ES_tradnl"/>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8F6A8AEC-B0FE-4605-A24E-D537CCD35436}" type="slidenum">
              <a:rPr lang="es-ES_tradnl" smtClean="0"/>
              <a:pPr>
                <a:defRPr/>
              </a:pPr>
              <a:t>‹Nº›</a:t>
            </a:fld>
            <a:endParaRPr lang="es-ES_tradnl"/>
          </a:p>
        </p:txBody>
      </p:sp>
      <p:sp>
        <p:nvSpPr>
          <p:cNvPr id="11" name="Text Box 7"/>
          <p:cNvSpPr txBox="1">
            <a:spLocks noChangeArrowheads="1"/>
          </p:cNvSpPr>
          <p:nvPr userDrawn="1"/>
        </p:nvSpPr>
        <p:spPr bwMode="auto">
          <a:xfrm>
            <a:off x="0" y="0"/>
            <a:ext cx="9144000" cy="366713"/>
          </a:xfrm>
          <a:prstGeom prst="rect">
            <a:avLst/>
          </a:prstGeom>
          <a:solidFill>
            <a:schemeClr val="accent2"/>
          </a:solidFill>
          <a:ln w="9525">
            <a:noFill/>
            <a:miter lim="800000"/>
            <a:headEnd/>
            <a:tailEnd/>
          </a:ln>
          <a:effectLst/>
        </p:spPr>
        <p:txBody>
          <a:bodyPr>
            <a:spAutoFit/>
          </a:bodyPr>
          <a:lstStyle/>
          <a:p>
            <a:pPr algn="ctr">
              <a:spcBef>
                <a:spcPct val="50000"/>
              </a:spcBef>
              <a:defRPr/>
            </a:pPr>
            <a:r>
              <a:rPr lang="es-ES_tradnl" b="1">
                <a:solidFill>
                  <a:schemeClr val="bg1"/>
                </a:solidFill>
                <a:latin typeface="Verdana" pitchFamily="34" charset="0"/>
              </a:rPr>
              <a:t>Validación de procesos en el plan APPCC</a:t>
            </a:r>
          </a:p>
        </p:txBody>
      </p:sp>
      <p:sp>
        <p:nvSpPr>
          <p:cNvPr id="13" name="AutoShape 8">
            <a:hlinkClick r:id="" action="ppaction://hlinkshowjump?jump=previousslide" highlightClick="1"/>
          </p:cNvPr>
          <p:cNvSpPr>
            <a:spLocks noChangeArrowheads="1"/>
          </p:cNvSpPr>
          <p:nvPr userDrawn="1"/>
        </p:nvSpPr>
        <p:spPr bwMode="auto">
          <a:xfrm>
            <a:off x="8143875" y="6457950"/>
            <a:ext cx="328613" cy="400050"/>
          </a:xfrm>
          <a:prstGeom prst="actionButtonBackPrevious">
            <a:avLst/>
          </a:prstGeom>
          <a:solidFill>
            <a:schemeClr val="accent1"/>
          </a:solidFill>
          <a:ln w="9525">
            <a:noFill/>
            <a:miter lim="800000"/>
            <a:headEnd/>
            <a:tailEnd/>
          </a:ln>
          <a:effectLst/>
        </p:spPr>
        <p:txBody>
          <a:bodyPr wrap="none" anchor="ctr"/>
          <a:lstStyle/>
          <a:p>
            <a:pPr>
              <a:defRPr/>
            </a:pPr>
            <a:endParaRPr lang="es-ES_tradnl"/>
          </a:p>
        </p:txBody>
      </p:sp>
      <p:sp>
        <p:nvSpPr>
          <p:cNvPr id="14" name="AutoShape 9">
            <a:hlinkClick r:id="" action="ppaction://hlinkshowjump?jump=lastslideviewed" highlightClick="1"/>
          </p:cNvPr>
          <p:cNvSpPr>
            <a:spLocks noChangeArrowheads="1"/>
          </p:cNvSpPr>
          <p:nvPr userDrawn="1"/>
        </p:nvSpPr>
        <p:spPr bwMode="auto">
          <a:xfrm>
            <a:off x="8472488" y="6443663"/>
            <a:ext cx="342900" cy="414337"/>
          </a:xfrm>
          <a:prstGeom prst="actionButtonReturn">
            <a:avLst/>
          </a:prstGeom>
          <a:solidFill>
            <a:schemeClr val="accent1"/>
          </a:solidFill>
          <a:ln w="9525">
            <a:noFill/>
            <a:miter lim="800000"/>
            <a:headEnd/>
            <a:tailEnd/>
          </a:ln>
          <a:effectLst/>
        </p:spPr>
        <p:txBody>
          <a:bodyPr wrap="none" anchor="ctr"/>
          <a:lstStyle/>
          <a:p>
            <a:pPr>
              <a:defRPr/>
            </a:pPr>
            <a:endParaRPr lang="es-ES_tradnl"/>
          </a:p>
        </p:txBody>
      </p:sp>
      <p:sp>
        <p:nvSpPr>
          <p:cNvPr id="15" name="AutoShape 10">
            <a:hlinkClick r:id="" action="ppaction://hlinkshowjump?jump=nextslide" highlightClick="1"/>
          </p:cNvPr>
          <p:cNvSpPr>
            <a:spLocks noChangeArrowheads="1"/>
          </p:cNvSpPr>
          <p:nvPr userDrawn="1"/>
        </p:nvSpPr>
        <p:spPr bwMode="auto">
          <a:xfrm>
            <a:off x="8815388" y="6429375"/>
            <a:ext cx="328612" cy="428625"/>
          </a:xfrm>
          <a:prstGeom prst="actionButtonForwardNext">
            <a:avLst/>
          </a:prstGeom>
          <a:solidFill>
            <a:schemeClr val="accent1"/>
          </a:solidFill>
          <a:ln w="9525">
            <a:noFill/>
            <a:miter lim="800000"/>
            <a:headEnd/>
            <a:tailEnd/>
          </a:ln>
          <a:effectLst/>
        </p:spPr>
        <p:txBody>
          <a:bodyPr wrap="none" anchor="ctr"/>
          <a:lstStyle/>
          <a:p>
            <a:pPr>
              <a:defRPr/>
            </a:pPr>
            <a:endParaRPr lang="es-ES_tradnl"/>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hyperlink" Target="http://www.svshome.com/spanish/svs-visor.php?subtop=servicios&amp;cod_producto=69"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fsis.usda.gov/Science/HACCP_Validation/index.asp" TargetMode="External"/><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hyperlink" Target="http://www.foodsafetydubai.com/eng/prevconf/files/2010/Process%20Validation%20of%20Dry%20Materials%20in%20Food%20Industry.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La validación de procesos y de medidas de control en el plan APPCC</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1</a:t>
            </a:fld>
            <a:endParaRPr lang="es-ES_tradnl" dirty="0"/>
          </a:p>
        </p:txBody>
      </p:sp>
      <p:pic>
        <p:nvPicPr>
          <p:cNvPr id="1026" name="Picture 2"/>
          <p:cNvPicPr>
            <a:picLocks noChangeAspect="1" noChangeArrowheads="1"/>
          </p:cNvPicPr>
          <p:nvPr/>
        </p:nvPicPr>
        <p:blipFill>
          <a:blip r:embed="rId3" cstate="print"/>
          <a:srcRect/>
          <a:stretch>
            <a:fillRect/>
          </a:stretch>
        </p:blipFill>
        <p:spPr bwMode="auto">
          <a:xfrm>
            <a:off x="579130" y="1634340"/>
            <a:ext cx="3324225" cy="4505325"/>
          </a:xfrm>
          <a:prstGeom prst="rect">
            <a:avLst/>
          </a:prstGeom>
          <a:noFill/>
          <a:ln w="9525">
            <a:noFill/>
            <a:miter lim="800000"/>
            <a:headEnd/>
            <a:tailEnd/>
          </a:ln>
        </p:spPr>
      </p:pic>
      <p:pic>
        <p:nvPicPr>
          <p:cNvPr id="1027" name="Picture 3" descr="C:\Users\Enric\Pictures\Alimentación\Distribución\Detallistas\210px-Cecinas_supermercado.jpeg"/>
          <p:cNvPicPr>
            <a:picLocks noChangeAspect="1" noChangeArrowheads="1"/>
          </p:cNvPicPr>
          <p:nvPr/>
        </p:nvPicPr>
        <p:blipFill>
          <a:blip r:embed="rId4" cstate="print"/>
          <a:srcRect/>
          <a:stretch>
            <a:fillRect/>
          </a:stretch>
        </p:blipFill>
        <p:spPr bwMode="auto">
          <a:xfrm>
            <a:off x="4367652" y="1723838"/>
            <a:ext cx="4532708" cy="3410323"/>
          </a:xfrm>
          <a:prstGeom prst="rect">
            <a:avLst/>
          </a:prstGeom>
          <a:noFill/>
        </p:spPr>
      </p:pic>
      <p:sp>
        <p:nvSpPr>
          <p:cNvPr id="7" name="6 Rectángulo"/>
          <p:cNvSpPr/>
          <p:nvPr/>
        </p:nvSpPr>
        <p:spPr>
          <a:xfrm>
            <a:off x="6368302" y="5659988"/>
            <a:ext cx="2439707" cy="461665"/>
          </a:xfrm>
          <a:prstGeom prst="rect">
            <a:avLst/>
          </a:prstGeom>
        </p:spPr>
        <p:txBody>
          <a:bodyPr wrap="none">
            <a:spAutoFit/>
          </a:bodyPr>
          <a:lstStyle/>
          <a:p>
            <a:pPr marL="0" indent="0" algn="ctr" eaLnBrk="1" hangingPunct="1">
              <a:buFontTx/>
              <a:buNone/>
            </a:pPr>
            <a:r>
              <a:rPr lang="es-ES_tradnl" sz="2400" dirty="0" smtClean="0"/>
              <a:t>Enric Riera Valls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Fases de la validación: </a:t>
            </a:r>
            <a:br>
              <a:rPr lang="es-ES_tradnl" dirty="0" smtClean="0"/>
            </a:br>
            <a:r>
              <a:rPr lang="es-ES_tradnl" dirty="0" smtClean="0"/>
              <a:t>1- Establecer objetivos del proceso</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10</a:t>
            </a:fld>
            <a:endParaRPr lang="es-ES_tradnl"/>
          </a:p>
        </p:txBody>
      </p:sp>
      <p:graphicFrame>
        <p:nvGraphicFramePr>
          <p:cNvPr id="6" name="5 Tabla"/>
          <p:cNvGraphicFramePr>
            <a:graphicFrameLocks noGrp="1"/>
          </p:cNvGraphicFramePr>
          <p:nvPr/>
        </p:nvGraphicFramePr>
        <p:xfrm>
          <a:off x="883692" y="1558575"/>
          <a:ext cx="7376616" cy="4572000"/>
        </p:xfrm>
        <a:graphic>
          <a:graphicData uri="http://schemas.openxmlformats.org/drawingml/2006/table">
            <a:tbl>
              <a:tblPr firstRow="1" bandRow="1">
                <a:tableStyleId>{5C22544A-7EE6-4342-B048-85BDC9FD1C3A}</a:tableStyleId>
              </a:tblPr>
              <a:tblGrid>
                <a:gridCol w="1272225"/>
                <a:gridCol w="6104391"/>
              </a:tblGrid>
              <a:tr h="2952011">
                <a:tc>
                  <a:txBody>
                    <a:bodyPr/>
                    <a:lstStyle/>
                    <a:p>
                      <a:r>
                        <a:rPr lang="es-ES_tradnl" sz="2400" dirty="0" smtClean="0"/>
                        <a:t>Cuales</a:t>
                      </a:r>
                      <a:endParaRPr lang="es-ES_tradnl" sz="2400" dirty="0"/>
                    </a:p>
                  </a:txBody>
                  <a:tcPr/>
                </a:tc>
                <a:tc>
                  <a:txBody>
                    <a:bodyPr/>
                    <a:lstStyle/>
                    <a:p>
                      <a:pPr>
                        <a:buFont typeface="Arial" pitchFamily="34" charset="0"/>
                        <a:buChar char="•"/>
                      </a:pPr>
                      <a:r>
                        <a:rPr lang="es-ES_tradnl" sz="2400" dirty="0" smtClean="0"/>
                        <a:t>Inocuidad alimentaria</a:t>
                      </a:r>
                    </a:p>
                    <a:p>
                      <a:pPr>
                        <a:buFont typeface="Arial" pitchFamily="34" charset="0"/>
                        <a:buChar char="•"/>
                      </a:pPr>
                      <a:r>
                        <a:rPr lang="es-ES_tradnl" sz="2400" dirty="0" smtClean="0"/>
                        <a:t>Calidad</a:t>
                      </a:r>
                    </a:p>
                    <a:p>
                      <a:pPr lvl="1">
                        <a:buFont typeface="Arial" pitchFamily="34" charset="0"/>
                        <a:buChar char="•"/>
                      </a:pPr>
                      <a:r>
                        <a:rPr lang="es-ES_tradnl" sz="2400" dirty="0" smtClean="0"/>
                        <a:t>Sensorial</a:t>
                      </a:r>
                    </a:p>
                    <a:p>
                      <a:pPr lvl="1">
                        <a:buFont typeface="Arial" pitchFamily="34" charset="0"/>
                        <a:buChar char="•"/>
                      </a:pPr>
                      <a:r>
                        <a:rPr lang="es-ES_tradnl" sz="2400" dirty="0" smtClean="0"/>
                        <a:t>Nutricional</a:t>
                      </a:r>
                    </a:p>
                    <a:p>
                      <a:pPr lvl="1">
                        <a:buFont typeface="Arial" pitchFamily="34" charset="0"/>
                        <a:buChar char="•"/>
                      </a:pPr>
                      <a:r>
                        <a:rPr lang="es-ES_tradnl" sz="2400" dirty="0" smtClean="0"/>
                        <a:t>De preparación, de utilización, </a:t>
                      </a:r>
                    </a:p>
                    <a:p>
                      <a:pPr lvl="1">
                        <a:buFont typeface="Arial" pitchFamily="34" charset="0"/>
                        <a:buChar char="•"/>
                      </a:pPr>
                      <a:r>
                        <a:rPr lang="es-ES_tradnl" sz="2400" dirty="0" smtClean="0"/>
                        <a:t>De servicio</a:t>
                      </a:r>
                    </a:p>
                    <a:p>
                      <a:pPr lvl="1">
                        <a:buFont typeface="Arial" pitchFamily="34" charset="0"/>
                        <a:buChar char="•"/>
                      </a:pPr>
                      <a:r>
                        <a:rPr lang="es-ES_tradnl" sz="2400" dirty="0" smtClean="0"/>
                        <a:t>Otros</a:t>
                      </a:r>
                    </a:p>
                    <a:p>
                      <a:pPr lvl="0">
                        <a:buFont typeface="Arial" pitchFamily="34" charset="0"/>
                        <a:buChar char="•"/>
                      </a:pPr>
                      <a:r>
                        <a:rPr lang="es-ES_tradnl" sz="2400" dirty="0" smtClean="0"/>
                        <a:t>Eficiencia</a:t>
                      </a:r>
                    </a:p>
                  </a:txBody>
                  <a:tcPr/>
                </a:tc>
              </a:tr>
              <a:tr h="370840">
                <a:tc>
                  <a:txBody>
                    <a:bodyPr/>
                    <a:lstStyle/>
                    <a:p>
                      <a:r>
                        <a:rPr lang="es-ES_tradnl" sz="2400" dirty="0" smtClean="0"/>
                        <a:t>Cómo</a:t>
                      </a:r>
                      <a:endParaRPr lang="es-ES_tradnl" sz="2400" dirty="0"/>
                    </a:p>
                  </a:txBody>
                  <a:tcPr/>
                </a:tc>
                <a:tc>
                  <a:txBody>
                    <a:bodyPr/>
                    <a:lstStyle/>
                    <a:p>
                      <a:pPr>
                        <a:buFont typeface="Arial" pitchFamily="34" charset="0"/>
                        <a:buChar char="•"/>
                      </a:pPr>
                      <a:r>
                        <a:rPr lang="es-ES_tradnl" sz="2400" dirty="0" smtClean="0"/>
                        <a:t>Especificaciones para</a:t>
                      </a:r>
                      <a:r>
                        <a:rPr lang="es-ES_tradnl" sz="2400" baseline="0" dirty="0" smtClean="0"/>
                        <a:t> las variables de proceso</a:t>
                      </a:r>
                    </a:p>
                    <a:p>
                      <a:pPr>
                        <a:buFont typeface="Arial" pitchFamily="34" charset="0"/>
                        <a:buChar char="•"/>
                      </a:pPr>
                      <a:r>
                        <a:rPr lang="es-ES_tradnl" sz="2400" baseline="0" dirty="0" smtClean="0"/>
                        <a:t>Especificaciones para el resultado del proceso</a:t>
                      </a:r>
                      <a:endParaRPr lang="es-ES_tradnl" sz="24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Fases de la validación: </a:t>
            </a:r>
            <a:br>
              <a:rPr lang="es-ES_tradnl" dirty="0" smtClean="0"/>
            </a:br>
            <a:r>
              <a:rPr lang="es-ES_tradnl" dirty="0" smtClean="0"/>
              <a:t>2- Calificación del diseño</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11</a:t>
            </a:fld>
            <a:endParaRPr lang="es-ES_tradnl"/>
          </a:p>
        </p:txBody>
      </p:sp>
      <p:sp>
        <p:nvSpPr>
          <p:cNvPr id="5" name="4 CuadroTexto"/>
          <p:cNvSpPr txBox="1"/>
          <p:nvPr/>
        </p:nvSpPr>
        <p:spPr>
          <a:xfrm>
            <a:off x="403762" y="1348800"/>
            <a:ext cx="7908965" cy="5016758"/>
          </a:xfrm>
          <a:prstGeom prst="rect">
            <a:avLst/>
          </a:prstGeom>
          <a:noFill/>
        </p:spPr>
        <p:txBody>
          <a:bodyPr wrap="square" rtlCol="0">
            <a:spAutoFit/>
          </a:bodyPr>
          <a:lstStyle/>
          <a:p>
            <a:pPr marL="342900" indent="-342900">
              <a:buFont typeface="+mj-lt"/>
              <a:buAutoNum type="arabicPeriod"/>
            </a:pPr>
            <a:r>
              <a:rPr lang="es-ES_tradnl" sz="1600" dirty="0" smtClean="0">
                <a:latin typeface="Verdana" pitchFamily="34" charset="0"/>
                <a:ea typeface="Verdana" pitchFamily="34" charset="0"/>
                <a:cs typeface="Verdana" pitchFamily="34" charset="0"/>
              </a:rPr>
              <a:t>Capturar/ generar conocimiento profundo del proceso</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Identificar las causas de variación</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Detectar la presencia  y valorar la variación existente</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Entender la influencia de las variaciones del proceso sobre las características del producto</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Establecer  los límites aceptables para la variabilidad del proceso y cómo controlar las variaciones del proceso para asegurar que las características del producto se mantienen dentro de las tolerancias establecidas para las mismas</a:t>
            </a:r>
          </a:p>
          <a:p>
            <a:pPr marL="342900" indent="-342900">
              <a:buFont typeface="+mj-lt"/>
              <a:buAutoNum type="arabicPeriod"/>
            </a:pPr>
            <a:r>
              <a:rPr lang="es-ES_tradnl" sz="1600" dirty="0" smtClean="0">
                <a:latin typeface="Verdana" pitchFamily="34" charset="0"/>
                <a:ea typeface="Verdana" pitchFamily="34" charset="0"/>
                <a:cs typeface="Verdana" pitchFamily="34" charset="0"/>
              </a:rPr>
              <a:t>Selección del diseño concreto: Ingeniería de detalle</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Descripción del sistema</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Locales, instalaciones y equipo</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Instrucciones operativas</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Necesidades de formación y entrenamiento</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Plan de limpieza</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Plan de mantenimiento</a:t>
            </a:r>
          </a:p>
          <a:p>
            <a:pPr marL="342900" indent="-342900">
              <a:buFont typeface="+mj-lt"/>
              <a:buAutoNum type="arabicPeriod"/>
            </a:pPr>
            <a:r>
              <a:rPr lang="es-ES_tradnl" sz="1600" dirty="0" smtClean="0">
                <a:latin typeface="Verdana" pitchFamily="34" charset="0"/>
                <a:ea typeface="Verdana" pitchFamily="34" charset="0"/>
                <a:cs typeface="Verdana" pitchFamily="34" charset="0"/>
              </a:rPr>
              <a:t>Establecer las estrategias para el control de los procesos</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Reducir la variabilidad de las entradas</a:t>
            </a:r>
          </a:p>
          <a:p>
            <a:pPr marL="800100" lvl="1" indent="-342900">
              <a:buFont typeface="+mj-lt"/>
              <a:buAutoNum type="arabicPeriod"/>
            </a:pPr>
            <a:r>
              <a:rPr lang="es-ES_tradnl" sz="1600" dirty="0" smtClean="0">
                <a:latin typeface="Verdana" pitchFamily="34" charset="0"/>
                <a:ea typeface="Verdana" pitchFamily="34" charset="0"/>
                <a:cs typeface="Verdana" pitchFamily="34" charset="0"/>
              </a:rPr>
              <a:t>Establecer la forma de ajustar los procesos en respuesta a la variabilidad efectiva de las entradas</a:t>
            </a:r>
            <a:endParaRPr lang="es-ES_tradnl" sz="1600" dirty="0">
              <a:latin typeface="Verdana" pitchFamily="34" charset="0"/>
              <a:ea typeface="Verdana" pitchFamily="34" charset="0"/>
              <a:cs typeface="Verdan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Fases de la validación:</a:t>
            </a:r>
            <a:br>
              <a:rPr lang="es-ES_tradnl" dirty="0" smtClean="0"/>
            </a:br>
            <a:r>
              <a:rPr lang="es-ES_tradnl" dirty="0" smtClean="0"/>
              <a:t>3- Cualificación de la instalación</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12</a:t>
            </a:fld>
            <a:endParaRPr lang="es-ES_trad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Fases de la validación: </a:t>
            </a:r>
            <a:br>
              <a:rPr lang="es-ES_tradnl" dirty="0" smtClean="0"/>
            </a:br>
            <a:r>
              <a:rPr lang="es-ES_tradnl" dirty="0" smtClean="0"/>
              <a:t>4- Calificación de la operatividad del proceso</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13</a:t>
            </a:fld>
            <a:endParaRPr lang="es-ES_tradnl"/>
          </a:p>
        </p:txBody>
      </p:sp>
      <p:sp>
        <p:nvSpPr>
          <p:cNvPr id="5" name="4 CuadroTexto"/>
          <p:cNvSpPr txBox="1"/>
          <p:nvPr/>
        </p:nvSpPr>
        <p:spPr>
          <a:xfrm>
            <a:off x="403762" y="1353787"/>
            <a:ext cx="8502732" cy="2585323"/>
          </a:xfrm>
          <a:prstGeom prst="rect">
            <a:avLst/>
          </a:prstGeom>
          <a:noFill/>
        </p:spPr>
        <p:txBody>
          <a:bodyPr wrap="square" rtlCol="0">
            <a:spAutoFit/>
          </a:bodyPr>
          <a:lstStyle/>
          <a:p>
            <a:pPr marL="342900" indent="-342900">
              <a:buFont typeface="+mj-lt"/>
              <a:buAutoNum type="arabicPeriod"/>
            </a:pPr>
            <a:r>
              <a:rPr lang="es-ES_tradnl" dirty="0" smtClean="0"/>
              <a:t>Calificación de locales, instalaciones y equipos</a:t>
            </a:r>
          </a:p>
          <a:p>
            <a:pPr marL="800100" lvl="1" indent="-342900">
              <a:buFont typeface="+mj-lt"/>
              <a:buAutoNum type="arabicPeriod"/>
            </a:pPr>
            <a:r>
              <a:rPr lang="es-ES_tradnl" dirty="0" smtClean="0"/>
              <a:t>Seleccionar  locales, instalaciones y equipos,  apropiados para los usos a los que van destinados</a:t>
            </a:r>
          </a:p>
          <a:p>
            <a:pPr marL="800100" lvl="1" indent="-342900">
              <a:buFont typeface="+mj-lt"/>
              <a:buAutoNum type="arabicPeriod"/>
            </a:pPr>
            <a:r>
              <a:rPr lang="es-ES_tradnl" dirty="0" smtClean="0"/>
              <a:t>Verificar que los locales, las instalaciones y los equipos  se construyen, instalan, calibran y emplean de acuerdo con el diseño aprobado</a:t>
            </a:r>
          </a:p>
          <a:p>
            <a:pPr marL="800100" lvl="1" indent="-342900">
              <a:buFont typeface="+mj-lt"/>
              <a:buAutoNum type="arabicPeriod"/>
            </a:pPr>
            <a:r>
              <a:rPr lang="es-ES_tradnl" dirty="0" smtClean="0"/>
              <a:t>Verificar que los locales, las instalaciones y los equipos pueden trabajar de acuerdo con las necesidades del proceso, en todas las circunstancias que pueden esperarse. Implica posible necesidad de pruebas de abuso</a:t>
            </a:r>
          </a:p>
          <a:p>
            <a:pPr marL="342900" indent="-342900">
              <a:buFont typeface="+mj-lt"/>
              <a:buAutoNum type="arabicPeriod"/>
            </a:pPr>
            <a:r>
              <a:rPr lang="es-ES_tradnl" dirty="0" smtClean="0"/>
              <a:t>Calificación de la efectividad del proceso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2 Marcador de fecha"/>
          <p:cNvSpPr>
            <a:spLocks noGrp="1"/>
          </p:cNvSpPr>
          <p:nvPr>
            <p:ph type="dt" sz="half" idx="10"/>
          </p:nvPr>
        </p:nvSpPr>
        <p:spPr/>
        <p:txBody>
          <a:bodyPr/>
          <a:lstStyle/>
          <a:p>
            <a:fld id="{A9358B66-F2A8-405E-A6C4-F82AE951EA35}" type="datetime1">
              <a:rPr lang="es-ES_tradnl"/>
              <a:pPr/>
              <a:t>15/05/2011</a:t>
            </a:fld>
            <a:endParaRPr lang="es-ES_tradnl"/>
          </a:p>
        </p:txBody>
      </p:sp>
      <p:sp>
        <p:nvSpPr>
          <p:cNvPr id="111" name="4 Marcador de número de diapositiva"/>
          <p:cNvSpPr>
            <a:spLocks noGrp="1"/>
          </p:cNvSpPr>
          <p:nvPr>
            <p:ph type="sldNum" sz="quarter" idx="12"/>
          </p:nvPr>
        </p:nvSpPr>
        <p:spPr>
          <a:xfrm>
            <a:off x="7605486" y="6492875"/>
            <a:ext cx="434324" cy="365125"/>
          </a:xfrm>
        </p:spPr>
        <p:txBody>
          <a:bodyPr/>
          <a:lstStyle/>
          <a:p>
            <a:fld id="{B9B60300-CDC2-466A-A0F3-B32F8D911B30}" type="slidenum">
              <a:rPr lang="es-ES_tradnl"/>
              <a:pPr/>
              <a:t>14</a:t>
            </a:fld>
            <a:endParaRPr lang="es-ES_tradnl" dirty="0"/>
          </a:p>
        </p:txBody>
      </p:sp>
      <p:sp>
        <p:nvSpPr>
          <p:cNvPr id="26626" name="Rectangle 2"/>
          <p:cNvSpPr>
            <a:spLocks noGrp="1" noChangeArrowheads="1"/>
          </p:cNvSpPr>
          <p:nvPr>
            <p:ph type="title"/>
          </p:nvPr>
        </p:nvSpPr>
        <p:spPr>
          <a:xfrm>
            <a:off x="0" y="391886"/>
            <a:ext cx="9144000" cy="979714"/>
          </a:xfrm>
        </p:spPr>
        <p:txBody>
          <a:bodyPr>
            <a:normAutofit/>
          </a:bodyPr>
          <a:lstStyle/>
          <a:p>
            <a:r>
              <a:rPr lang="es-ES_tradnl" sz="2400" b="1" dirty="0"/>
              <a:t>MODALIDADES DE CONTROL: CICLO ABIERTO, CONTROL </a:t>
            </a:r>
            <a:r>
              <a:rPr lang="es-ES_tradnl" sz="2400" b="1" dirty="0" smtClean="0"/>
              <a:t>RETRO- ALIMENTADO </a:t>
            </a:r>
            <a:r>
              <a:rPr lang="es-ES_tradnl" sz="2400" b="1" dirty="0"/>
              <a:t>Y CONTROL </a:t>
            </a:r>
            <a:r>
              <a:rPr lang="es-ES_tradnl" sz="2400" b="1" dirty="0" smtClean="0"/>
              <a:t>PRE- ALIMENTADO</a:t>
            </a:r>
            <a:endParaRPr lang="es-ES" sz="2400" b="1" dirty="0"/>
          </a:p>
        </p:txBody>
      </p:sp>
      <p:grpSp>
        <p:nvGrpSpPr>
          <p:cNvPr id="113" name="112 Grupo"/>
          <p:cNvGrpSpPr/>
          <p:nvPr/>
        </p:nvGrpSpPr>
        <p:grpSpPr>
          <a:xfrm>
            <a:off x="1179285" y="1389743"/>
            <a:ext cx="7391400" cy="4606925"/>
            <a:chOff x="1179285" y="1389743"/>
            <a:chExt cx="7391400" cy="4606925"/>
          </a:xfrm>
        </p:grpSpPr>
        <p:grpSp>
          <p:nvGrpSpPr>
            <p:cNvPr id="2" name="Group 3"/>
            <p:cNvGrpSpPr>
              <a:grpSpLocks/>
            </p:cNvGrpSpPr>
            <p:nvPr/>
          </p:nvGrpSpPr>
          <p:grpSpPr bwMode="auto">
            <a:xfrm>
              <a:off x="1179285" y="1389743"/>
              <a:ext cx="7391400" cy="4606925"/>
              <a:chOff x="624" y="912"/>
              <a:chExt cx="4656" cy="2902"/>
            </a:xfrm>
          </p:grpSpPr>
          <p:grpSp>
            <p:nvGrpSpPr>
              <p:cNvPr id="3" name="Group 4"/>
              <p:cNvGrpSpPr>
                <a:grpSpLocks/>
              </p:cNvGrpSpPr>
              <p:nvPr/>
            </p:nvGrpSpPr>
            <p:grpSpPr bwMode="auto">
              <a:xfrm>
                <a:off x="624" y="1008"/>
                <a:ext cx="1514" cy="934"/>
                <a:chOff x="672" y="912"/>
                <a:chExt cx="1514" cy="934"/>
              </a:xfrm>
            </p:grpSpPr>
            <p:grpSp>
              <p:nvGrpSpPr>
                <p:cNvPr id="4" name="Group 5"/>
                <p:cNvGrpSpPr>
                  <a:grpSpLocks/>
                </p:cNvGrpSpPr>
                <p:nvPr/>
              </p:nvGrpSpPr>
              <p:grpSpPr bwMode="auto">
                <a:xfrm>
                  <a:off x="672" y="1237"/>
                  <a:ext cx="1514" cy="609"/>
                  <a:chOff x="8" y="0"/>
                  <a:chExt cx="19982" cy="21437"/>
                </a:xfrm>
              </p:grpSpPr>
              <p:sp>
                <p:nvSpPr>
                  <p:cNvPr id="26630" name="Line 6"/>
                  <p:cNvSpPr>
                    <a:spLocks noChangeShapeType="1"/>
                  </p:cNvSpPr>
                  <p:nvPr/>
                </p:nvSpPr>
                <p:spPr bwMode="auto">
                  <a:xfrm>
                    <a:off x="4797" y="0"/>
                    <a:ext cx="3754" cy="17"/>
                  </a:xfrm>
                  <a:prstGeom prst="line">
                    <a:avLst/>
                  </a:prstGeom>
                  <a:noFill/>
                  <a:ln w="28575">
                    <a:solidFill>
                      <a:schemeClr val="tx1"/>
                    </a:solidFill>
                    <a:round/>
                    <a:headEnd/>
                    <a:tailEnd/>
                  </a:ln>
                  <a:effectLst/>
                </p:spPr>
                <p:txBody>
                  <a:bodyPr/>
                  <a:lstStyle/>
                  <a:p>
                    <a:endParaRPr lang="es-ES_tradnl"/>
                  </a:p>
                </p:txBody>
              </p:sp>
              <p:sp>
                <p:nvSpPr>
                  <p:cNvPr id="26631" name="Line 7"/>
                  <p:cNvSpPr>
                    <a:spLocks noChangeShapeType="1"/>
                  </p:cNvSpPr>
                  <p:nvPr/>
                </p:nvSpPr>
                <p:spPr bwMode="auto">
                  <a:xfrm>
                    <a:off x="8545" y="255"/>
                    <a:ext cx="6" cy="9962"/>
                  </a:xfrm>
                  <a:prstGeom prst="line">
                    <a:avLst/>
                  </a:prstGeom>
                  <a:noFill/>
                  <a:ln w="28575">
                    <a:solidFill>
                      <a:schemeClr val="tx1"/>
                    </a:solidFill>
                    <a:round/>
                    <a:headEnd/>
                    <a:tailEnd type="triangle" w="med" len="med"/>
                  </a:ln>
                  <a:effectLst/>
                </p:spPr>
                <p:txBody>
                  <a:bodyPr/>
                  <a:lstStyle/>
                  <a:p>
                    <a:endParaRPr lang="es-ES_tradnl"/>
                  </a:p>
                </p:txBody>
              </p:sp>
              <p:sp>
                <p:nvSpPr>
                  <p:cNvPr id="26632" name="Arc 8"/>
                  <p:cNvSpPr>
                    <a:spLocks/>
                  </p:cNvSpPr>
                  <p:nvPr/>
                </p:nvSpPr>
                <p:spPr bwMode="auto">
                  <a:xfrm flipH="1">
                    <a:off x="2116" y="7276"/>
                    <a:ext cx="723" cy="105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28575">
                    <a:solidFill>
                      <a:schemeClr val="tx1"/>
                    </a:solidFill>
                    <a:round/>
                    <a:headEnd/>
                    <a:tailEnd/>
                  </a:ln>
                  <a:effectLst/>
                </p:spPr>
                <p:txBody>
                  <a:bodyPr/>
                  <a:lstStyle/>
                  <a:p>
                    <a:endParaRPr lang="es-ES_tradnl"/>
                  </a:p>
                </p:txBody>
              </p:sp>
              <p:sp>
                <p:nvSpPr>
                  <p:cNvPr id="26633" name="Arc 9"/>
                  <p:cNvSpPr>
                    <a:spLocks/>
                  </p:cNvSpPr>
                  <p:nvPr/>
                </p:nvSpPr>
                <p:spPr bwMode="auto">
                  <a:xfrm>
                    <a:off x="3010" y="7378"/>
                    <a:ext cx="719" cy="105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28575">
                    <a:solidFill>
                      <a:schemeClr val="tx1"/>
                    </a:solidFill>
                    <a:round/>
                    <a:headEnd/>
                    <a:tailEnd/>
                  </a:ln>
                  <a:effectLst/>
                </p:spPr>
                <p:txBody>
                  <a:bodyPr/>
                  <a:lstStyle/>
                  <a:p>
                    <a:endParaRPr lang="es-ES_tradnl"/>
                  </a:p>
                </p:txBody>
              </p:sp>
              <p:sp>
                <p:nvSpPr>
                  <p:cNvPr id="26634" name="Line 10"/>
                  <p:cNvSpPr>
                    <a:spLocks noChangeShapeType="1"/>
                  </p:cNvSpPr>
                  <p:nvPr/>
                </p:nvSpPr>
                <p:spPr bwMode="auto">
                  <a:xfrm>
                    <a:off x="2110" y="10557"/>
                    <a:ext cx="6" cy="2074"/>
                  </a:xfrm>
                  <a:prstGeom prst="line">
                    <a:avLst/>
                  </a:prstGeom>
                  <a:noFill/>
                  <a:ln w="28575">
                    <a:solidFill>
                      <a:schemeClr val="tx1"/>
                    </a:solidFill>
                    <a:round/>
                    <a:headEnd/>
                    <a:tailEnd/>
                  </a:ln>
                  <a:effectLst/>
                </p:spPr>
                <p:txBody>
                  <a:bodyPr/>
                  <a:lstStyle/>
                  <a:p>
                    <a:endParaRPr lang="es-ES_tradnl"/>
                  </a:p>
                </p:txBody>
              </p:sp>
              <p:sp>
                <p:nvSpPr>
                  <p:cNvPr id="26635" name="Line 11"/>
                  <p:cNvSpPr>
                    <a:spLocks noChangeShapeType="1"/>
                  </p:cNvSpPr>
                  <p:nvPr/>
                </p:nvSpPr>
                <p:spPr bwMode="auto">
                  <a:xfrm>
                    <a:off x="2284" y="10744"/>
                    <a:ext cx="1354" cy="1887"/>
                  </a:xfrm>
                  <a:prstGeom prst="line">
                    <a:avLst/>
                  </a:prstGeom>
                  <a:noFill/>
                  <a:ln w="28575">
                    <a:solidFill>
                      <a:schemeClr val="tx1"/>
                    </a:solidFill>
                    <a:round/>
                    <a:headEnd/>
                    <a:tailEnd/>
                  </a:ln>
                  <a:effectLst/>
                </p:spPr>
                <p:txBody>
                  <a:bodyPr/>
                  <a:lstStyle/>
                  <a:p>
                    <a:endParaRPr lang="es-ES_tradnl"/>
                  </a:p>
                </p:txBody>
              </p:sp>
              <p:sp>
                <p:nvSpPr>
                  <p:cNvPr id="26636" name="Line 12"/>
                  <p:cNvSpPr>
                    <a:spLocks noChangeShapeType="1"/>
                  </p:cNvSpPr>
                  <p:nvPr/>
                </p:nvSpPr>
                <p:spPr bwMode="auto">
                  <a:xfrm flipV="1">
                    <a:off x="2198" y="10744"/>
                    <a:ext cx="1351" cy="1887"/>
                  </a:xfrm>
                  <a:prstGeom prst="line">
                    <a:avLst/>
                  </a:prstGeom>
                  <a:noFill/>
                  <a:ln w="28575">
                    <a:solidFill>
                      <a:schemeClr val="tx1"/>
                    </a:solidFill>
                    <a:round/>
                    <a:headEnd/>
                    <a:tailEnd/>
                  </a:ln>
                  <a:effectLst/>
                </p:spPr>
                <p:txBody>
                  <a:bodyPr/>
                  <a:lstStyle/>
                  <a:p>
                    <a:endParaRPr lang="es-ES_tradnl"/>
                  </a:p>
                </p:txBody>
              </p:sp>
              <p:sp>
                <p:nvSpPr>
                  <p:cNvPr id="26637" name="Line 13"/>
                  <p:cNvSpPr>
                    <a:spLocks noChangeShapeType="1"/>
                  </p:cNvSpPr>
                  <p:nvPr/>
                </p:nvSpPr>
                <p:spPr bwMode="auto">
                  <a:xfrm>
                    <a:off x="3764" y="10744"/>
                    <a:ext cx="6" cy="2074"/>
                  </a:xfrm>
                  <a:prstGeom prst="line">
                    <a:avLst/>
                  </a:prstGeom>
                  <a:noFill/>
                  <a:ln w="28575">
                    <a:solidFill>
                      <a:schemeClr val="tx1"/>
                    </a:solidFill>
                    <a:round/>
                    <a:headEnd/>
                    <a:tailEnd/>
                  </a:ln>
                  <a:effectLst/>
                </p:spPr>
                <p:txBody>
                  <a:bodyPr/>
                  <a:lstStyle/>
                  <a:p>
                    <a:endParaRPr lang="es-ES_tradnl"/>
                  </a:p>
                </p:txBody>
              </p:sp>
              <p:sp>
                <p:nvSpPr>
                  <p:cNvPr id="26638" name="Line 14"/>
                  <p:cNvSpPr>
                    <a:spLocks noChangeShapeType="1"/>
                  </p:cNvSpPr>
                  <p:nvPr/>
                </p:nvSpPr>
                <p:spPr bwMode="auto">
                  <a:xfrm flipV="1">
                    <a:off x="2912" y="8398"/>
                    <a:ext cx="9" cy="3094"/>
                  </a:xfrm>
                  <a:prstGeom prst="line">
                    <a:avLst/>
                  </a:prstGeom>
                  <a:noFill/>
                  <a:ln w="28575">
                    <a:solidFill>
                      <a:schemeClr val="tx1"/>
                    </a:solidFill>
                    <a:round/>
                    <a:headEnd/>
                    <a:tailEnd/>
                  </a:ln>
                  <a:effectLst/>
                </p:spPr>
                <p:txBody>
                  <a:bodyPr/>
                  <a:lstStyle/>
                  <a:p>
                    <a:endParaRPr lang="es-ES_tradnl"/>
                  </a:p>
                </p:txBody>
              </p:sp>
              <p:sp>
                <p:nvSpPr>
                  <p:cNvPr id="26639" name="Line 15"/>
                  <p:cNvSpPr>
                    <a:spLocks noChangeShapeType="1"/>
                  </p:cNvSpPr>
                  <p:nvPr/>
                </p:nvSpPr>
                <p:spPr bwMode="auto">
                  <a:xfrm>
                    <a:off x="2246" y="8296"/>
                    <a:ext cx="1350" cy="17"/>
                  </a:xfrm>
                  <a:prstGeom prst="line">
                    <a:avLst/>
                  </a:prstGeom>
                  <a:noFill/>
                  <a:ln w="28575">
                    <a:solidFill>
                      <a:schemeClr val="tx1"/>
                    </a:solidFill>
                    <a:round/>
                    <a:headEnd/>
                    <a:tailEnd/>
                  </a:ln>
                  <a:effectLst/>
                </p:spPr>
                <p:txBody>
                  <a:bodyPr/>
                  <a:lstStyle/>
                  <a:p>
                    <a:endParaRPr lang="es-ES_tradnl"/>
                  </a:p>
                </p:txBody>
              </p:sp>
              <p:sp>
                <p:nvSpPr>
                  <p:cNvPr id="26640" name="Line 16"/>
                  <p:cNvSpPr>
                    <a:spLocks noChangeShapeType="1"/>
                  </p:cNvSpPr>
                  <p:nvPr/>
                </p:nvSpPr>
                <p:spPr bwMode="auto">
                  <a:xfrm>
                    <a:off x="276" y="11594"/>
                    <a:ext cx="1660" cy="17"/>
                  </a:xfrm>
                  <a:prstGeom prst="line">
                    <a:avLst/>
                  </a:prstGeom>
                  <a:noFill/>
                  <a:ln w="28575">
                    <a:solidFill>
                      <a:schemeClr val="tx1"/>
                    </a:solidFill>
                    <a:round/>
                    <a:headEnd/>
                    <a:tailEnd type="triangle" w="med" len="med"/>
                  </a:ln>
                  <a:effectLst/>
                </p:spPr>
                <p:txBody>
                  <a:bodyPr/>
                  <a:lstStyle/>
                  <a:p>
                    <a:endParaRPr lang="es-ES_tradnl"/>
                  </a:p>
                </p:txBody>
              </p:sp>
              <p:sp>
                <p:nvSpPr>
                  <p:cNvPr id="26641" name="Line 17"/>
                  <p:cNvSpPr>
                    <a:spLocks noChangeShapeType="1"/>
                  </p:cNvSpPr>
                  <p:nvPr/>
                </p:nvSpPr>
                <p:spPr bwMode="auto">
                  <a:xfrm>
                    <a:off x="3812" y="11781"/>
                    <a:ext cx="2607" cy="17"/>
                  </a:xfrm>
                  <a:prstGeom prst="line">
                    <a:avLst/>
                  </a:prstGeom>
                  <a:noFill/>
                  <a:ln w="28575">
                    <a:solidFill>
                      <a:schemeClr val="tx1"/>
                    </a:solidFill>
                    <a:round/>
                    <a:headEnd/>
                    <a:tailEnd/>
                  </a:ln>
                  <a:effectLst/>
                </p:spPr>
                <p:txBody>
                  <a:bodyPr/>
                  <a:lstStyle/>
                  <a:p>
                    <a:endParaRPr lang="es-ES_tradnl"/>
                  </a:p>
                </p:txBody>
              </p:sp>
              <p:sp>
                <p:nvSpPr>
                  <p:cNvPr id="26642" name="Freeform 18"/>
                  <p:cNvSpPr>
                    <a:spLocks/>
                  </p:cNvSpPr>
                  <p:nvPr/>
                </p:nvSpPr>
                <p:spPr bwMode="auto">
                  <a:xfrm>
                    <a:off x="5870" y="11866"/>
                    <a:ext cx="1221" cy="5355"/>
                  </a:xfrm>
                  <a:custGeom>
                    <a:avLst/>
                    <a:gdLst/>
                    <a:ahLst/>
                    <a:cxnLst>
                      <a:cxn ang="0">
                        <a:pos x="10276" y="0"/>
                      </a:cxn>
                      <a:cxn ang="0">
                        <a:pos x="11050" y="381"/>
                      </a:cxn>
                      <a:cxn ang="0">
                        <a:pos x="14033" y="1079"/>
                      </a:cxn>
                      <a:cxn ang="0">
                        <a:pos x="14696" y="1397"/>
                      </a:cxn>
                      <a:cxn ang="0">
                        <a:pos x="16906" y="2095"/>
                      </a:cxn>
                      <a:cxn ang="0">
                        <a:pos x="18453" y="2476"/>
                      </a:cxn>
                      <a:cxn ang="0">
                        <a:pos x="19116" y="3492"/>
                      </a:cxn>
                      <a:cxn ang="0">
                        <a:pos x="19890" y="3873"/>
                      </a:cxn>
                      <a:cxn ang="0">
                        <a:pos x="19116" y="6984"/>
                      </a:cxn>
                      <a:cxn ang="0">
                        <a:pos x="17680" y="7683"/>
                      </a:cxn>
                      <a:cxn ang="0">
                        <a:pos x="14033" y="8063"/>
                      </a:cxn>
                      <a:cxn ang="0">
                        <a:pos x="11050" y="8381"/>
                      </a:cxn>
                      <a:cxn ang="0">
                        <a:pos x="1436" y="8063"/>
                      </a:cxn>
                      <a:cxn ang="0">
                        <a:pos x="0" y="7683"/>
                      </a:cxn>
                      <a:cxn ang="0">
                        <a:pos x="773" y="5968"/>
                      </a:cxn>
                      <a:cxn ang="0">
                        <a:pos x="8177" y="6286"/>
                      </a:cxn>
                      <a:cxn ang="0">
                        <a:pos x="9613" y="6667"/>
                      </a:cxn>
                      <a:cxn ang="0">
                        <a:pos x="11713" y="6984"/>
                      </a:cxn>
                      <a:cxn ang="0">
                        <a:pos x="14033" y="7365"/>
                      </a:cxn>
                      <a:cxn ang="0">
                        <a:pos x="15470" y="7683"/>
                      </a:cxn>
                      <a:cxn ang="0">
                        <a:pos x="16133" y="8063"/>
                      </a:cxn>
                      <a:cxn ang="0">
                        <a:pos x="17680" y="8381"/>
                      </a:cxn>
                      <a:cxn ang="0">
                        <a:pos x="18453" y="8762"/>
                      </a:cxn>
                      <a:cxn ang="0">
                        <a:pos x="16906" y="12571"/>
                      </a:cxn>
                      <a:cxn ang="0">
                        <a:pos x="15470" y="12952"/>
                      </a:cxn>
                      <a:cxn ang="0">
                        <a:pos x="13260" y="13270"/>
                      </a:cxn>
                      <a:cxn ang="0">
                        <a:pos x="11713" y="13651"/>
                      </a:cxn>
                      <a:cxn ang="0">
                        <a:pos x="0" y="13968"/>
                      </a:cxn>
                      <a:cxn ang="0">
                        <a:pos x="773" y="12254"/>
                      </a:cxn>
                      <a:cxn ang="0">
                        <a:pos x="2210" y="11556"/>
                      </a:cxn>
                      <a:cxn ang="0">
                        <a:pos x="2983" y="11175"/>
                      </a:cxn>
                      <a:cxn ang="0">
                        <a:pos x="9613" y="10857"/>
                      </a:cxn>
                      <a:cxn ang="0">
                        <a:pos x="10276" y="11175"/>
                      </a:cxn>
                      <a:cxn ang="0">
                        <a:pos x="11713" y="11556"/>
                      </a:cxn>
                      <a:cxn ang="0">
                        <a:pos x="12597" y="11873"/>
                      </a:cxn>
                      <a:cxn ang="0">
                        <a:pos x="14033" y="12571"/>
                      </a:cxn>
                      <a:cxn ang="0">
                        <a:pos x="15470" y="12952"/>
                      </a:cxn>
                      <a:cxn ang="0">
                        <a:pos x="16133" y="13270"/>
                      </a:cxn>
                      <a:cxn ang="0">
                        <a:pos x="16906" y="13968"/>
                      </a:cxn>
                      <a:cxn ang="0">
                        <a:pos x="18453" y="15048"/>
                      </a:cxn>
                      <a:cxn ang="0">
                        <a:pos x="19116" y="17841"/>
                      </a:cxn>
                      <a:cxn ang="0">
                        <a:pos x="18453" y="18540"/>
                      </a:cxn>
                      <a:cxn ang="0">
                        <a:pos x="17680" y="18857"/>
                      </a:cxn>
                      <a:cxn ang="0">
                        <a:pos x="15470" y="19238"/>
                      </a:cxn>
                      <a:cxn ang="0">
                        <a:pos x="14033" y="19556"/>
                      </a:cxn>
                      <a:cxn ang="0">
                        <a:pos x="6630" y="19937"/>
                      </a:cxn>
                      <a:cxn ang="0">
                        <a:pos x="7403" y="19556"/>
                      </a:cxn>
                    </a:cxnLst>
                    <a:rect l="0" t="0" r="r" b="b"/>
                    <a:pathLst>
                      <a:path w="20000" h="20000">
                        <a:moveTo>
                          <a:pt x="8840" y="0"/>
                        </a:moveTo>
                        <a:lnTo>
                          <a:pt x="10276" y="0"/>
                        </a:lnTo>
                        <a:lnTo>
                          <a:pt x="10276" y="381"/>
                        </a:lnTo>
                        <a:lnTo>
                          <a:pt x="11050" y="381"/>
                        </a:lnTo>
                        <a:lnTo>
                          <a:pt x="12597" y="1079"/>
                        </a:lnTo>
                        <a:lnTo>
                          <a:pt x="14033" y="1079"/>
                        </a:lnTo>
                        <a:lnTo>
                          <a:pt x="14033" y="1397"/>
                        </a:lnTo>
                        <a:lnTo>
                          <a:pt x="14696" y="1397"/>
                        </a:lnTo>
                        <a:lnTo>
                          <a:pt x="15470" y="1778"/>
                        </a:lnTo>
                        <a:lnTo>
                          <a:pt x="16906" y="2095"/>
                        </a:lnTo>
                        <a:lnTo>
                          <a:pt x="17680" y="2476"/>
                        </a:lnTo>
                        <a:lnTo>
                          <a:pt x="18453" y="2476"/>
                        </a:lnTo>
                        <a:lnTo>
                          <a:pt x="18453" y="3175"/>
                        </a:lnTo>
                        <a:lnTo>
                          <a:pt x="19116" y="3492"/>
                        </a:lnTo>
                        <a:lnTo>
                          <a:pt x="19116" y="3873"/>
                        </a:lnTo>
                        <a:lnTo>
                          <a:pt x="19890" y="3873"/>
                        </a:lnTo>
                        <a:lnTo>
                          <a:pt x="19890" y="6984"/>
                        </a:lnTo>
                        <a:lnTo>
                          <a:pt x="19116" y="6984"/>
                        </a:lnTo>
                        <a:lnTo>
                          <a:pt x="19116" y="7365"/>
                        </a:lnTo>
                        <a:lnTo>
                          <a:pt x="17680" y="7683"/>
                        </a:lnTo>
                        <a:lnTo>
                          <a:pt x="15470" y="7683"/>
                        </a:lnTo>
                        <a:lnTo>
                          <a:pt x="14033" y="8063"/>
                        </a:lnTo>
                        <a:lnTo>
                          <a:pt x="11713" y="8063"/>
                        </a:lnTo>
                        <a:lnTo>
                          <a:pt x="11050" y="8381"/>
                        </a:lnTo>
                        <a:lnTo>
                          <a:pt x="1436" y="8381"/>
                        </a:lnTo>
                        <a:lnTo>
                          <a:pt x="1436" y="8063"/>
                        </a:lnTo>
                        <a:lnTo>
                          <a:pt x="773" y="8063"/>
                        </a:lnTo>
                        <a:lnTo>
                          <a:pt x="0" y="7683"/>
                        </a:lnTo>
                        <a:lnTo>
                          <a:pt x="0" y="6286"/>
                        </a:lnTo>
                        <a:lnTo>
                          <a:pt x="773" y="5968"/>
                        </a:lnTo>
                        <a:lnTo>
                          <a:pt x="7403" y="5968"/>
                        </a:lnTo>
                        <a:lnTo>
                          <a:pt x="8177" y="6286"/>
                        </a:lnTo>
                        <a:lnTo>
                          <a:pt x="9613" y="6286"/>
                        </a:lnTo>
                        <a:lnTo>
                          <a:pt x="9613" y="6667"/>
                        </a:lnTo>
                        <a:lnTo>
                          <a:pt x="11050" y="6667"/>
                        </a:lnTo>
                        <a:lnTo>
                          <a:pt x="11713" y="6984"/>
                        </a:lnTo>
                        <a:lnTo>
                          <a:pt x="14033" y="6984"/>
                        </a:lnTo>
                        <a:lnTo>
                          <a:pt x="14033" y="7365"/>
                        </a:lnTo>
                        <a:lnTo>
                          <a:pt x="14696" y="7683"/>
                        </a:lnTo>
                        <a:lnTo>
                          <a:pt x="15470" y="7683"/>
                        </a:lnTo>
                        <a:lnTo>
                          <a:pt x="15470" y="8063"/>
                        </a:lnTo>
                        <a:lnTo>
                          <a:pt x="16133" y="8063"/>
                        </a:lnTo>
                        <a:lnTo>
                          <a:pt x="16906" y="8381"/>
                        </a:lnTo>
                        <a:lnTo>
                          <a:pt x="17680" y="8381"/>
                        </a:lnTo>
                        <a:lnTo>
                          <a:pt x="17680" y="8762"/>
                        </a:lnTo>
                        <a:lnTo>
                          <a:pt x="18453" y="8762"/>
                        </a:lnTo>
                        <a:lnTo>
                          <a:pt x="18453" y="12571"/>
                        </a:lnTo>
                        <a:lnTo>
                          <a:pt x="16906" y="12571"/>
                        </a:lnTo>
                        <a:lnTo>
                          <a:pt x="16133" y="12952"/>
                        </a:lnTo>
                        <a:lnTo>
                          <a:pt x="15470" y="12952"/>
                        </a:lnTo>
                        <a:lnTo>
                          <a:pt x="14696" y="13270"/>
                        </a:lnTo>
                        <a:lnTo>
                          <a:pt x="13260" y="13270"/>
                        </a:lnTo>
                        <a:lnTo>
                          <a:pt x="12597" y="13651"/>
                        </a:lnTo>
                        <a:lnTo>
                          <a:pt x="11713" y="13651"/>
                        </a:lnTo>
                        <a:lnTo>
                          <a:pt x="11050" y="13968"/>
                        </a:lnTo>
                        <a:lnTo>
                          <a:pt x="0" y="13968"/>
                        </a:lnTo>
                        <a:lnTo>
                          <a:pt x="0" y="12571"/>
                        </a:lnTo>
                        <a:lnTo>
                          <a:pt x="773" y="12254"/>
                        </a:lnTo>
                        <a:lnTo>
                          <a:pt x="773" y="11556"/>
                        </a:lnTo>
                        <a:lnTo>
                          <a:pt x="2210" y="11556"/>
                        </a:lnTo>
                        <a:lnTo>
                          <a:pt x="2210" y="11175"/>
                        </a:lnTo>
                        <a:lnTo>
                          <a:pt x="2983" y="11175"/>
                        </a:lnTo>
                        <a:lnTo>
                          <a:pt x="2983" y="10857"/>
                        </a:lnTo>
                        <a:lnTo>
                          <a:pt x="9613" y="10857"/>
                        </a:lnTo>
                        <a:lnTo>
                          <a:pt x="9613" y="11175"/>
                        </a:lnTo>
                        <a:lnTo>
                          <a:pt x="10276" y="11175"/>
                        </a:lnTo>
                        <a:lnTo>
                          <a:pt x="11050" y="11556"/>
                        </a:lnTo>
                        <a:lnTo>
                          <a:pt x="11713" y="11556"/>
                        </a:lnTo>
                        <a:lnTo>
                          <a:pt x="11713" y="11873"/>
                        </a:lnTo>
                        <a:lnTo>
                          <a:pt x="12597" y="11873"/>
                        </a:lnTo>
                        <a:lnTo>
                          <a:pt x="14033" y="12254"/>
                        </a:lnTo>
                        <a:lnTo>
                          <a:pt x="14033" y="12571"/>
                        </a:lnTo>
                        <a:lnTo>
                          <a:pt x="15470" y="12571"/>
                        </a:lnTo>
                        <a:lnTo>
                          <a:pt x="15470" y="12952"/>
                        </a:lnTo>
                        <a:lnTo>
                          <a:pt x="16133" y="12952"/>
                        </a:lnTo>
                        <a:lnTo>
                          <a:pt x="16133" y="13270"/>
                        </a:lnTo>
                        <a:lnTo>
                          <a:pt x="16906" y="13270"/>
                        </a:lnTo>
                        <a:lnTo>
                          <a:pt x="16906" y="13968"/>
                        </a:lnTo>
                        <a:lnTo>
                          <a:pt x="18453" y="13968"/>
                        </a:lnTo>
                        <a:lnTo>
                          <a:pt x="18453" y="15048"/>
                        </a:lnTo>
                        <a:lnTo>
                          <a:pt x="19116" y="15365"/>
                        </a:lnTo>
                        <a:lnTo>
                          <a:pt x="19116" y="17841"/>
                        </a:lnTo>
                        <a:lnTo>
                          <a:pt x="18453" y="18159"/>
                        </a:lnTo>
                        <a:lnTo>
                          <a:pt x="18453" y="18540"/>
                        </a:lnTo>
                        <a:lnTo>
                          <a:pt x="17680" y="18540"/>
                        </a:lnTo>
                        <a:lnTo>
                          <a:pt x="17680" y="18857"/>
                        </a:lnTo>
                        <a:lnTo>
                          <a:pt x="16133" y="18857"/>
                        </a:lnTo>
                        <a:lnTo>
                          <a:pt x="15470" y="19238"/>
                        </a:lnTo>
                        <a:lnTo>
                          <a:pt x="14033" y="19238"/>
                        </a:lnTo>
                        <a:lnTo>
                          <a:pt x="14033" y="19556"/>
                        </a:lnTo>
                        <a:lnTo>
                          <a:pt x="6630" y="19556"/>
                        </a:lnTo>
                        <a:lnTo>
                          <a:pt x="6630" y="19937"/>
                        </a:lnTo>
                        <a:lnTo>
                          <a:pt x="8177" y="19556"/>
                        </a:lnTo>
                        <a:lnTo>
                          <a:pt x="7403" y="19556"/>
                        </a:lnTo>
                        <a:lnTo>
                          <a:pt x="9613" y="19556"/>
                        </a:lnTo>
                      </a:path>
                    </a:pathLst>
                  </a:custGeom>
                  <a:solidFill>
                    <a:srgbClr val="FFFFFF"/>
                  </a:solidFill>
                  <a:ln w="28575" cap="flat" cmpd="sng">
                    <a:solidFill>
                      <a:schemeClr val="tx1"/>
                    </a:solidFill>
                    <a:prstDash val="solid"/>
                    <a:round/>
                    <a:headEnd type="none" w="med" len="med"/>
                    <a:tailEnd type="none" w="med" len="med"/>
                  </a:ln>
                  <a:effectLst/>
                </p:spPr>
                <p:txBody>
                  <a:bodyPr/>
                  <a:lstStyle/>
                  <a:p>
                    <a:endParaRPr lang="es-ES_tradnl"/>
                  </a:p>
                </p:txBody>
              </p:sp>
              <p:sp>
                <p:nvSpPr>
                  <p:cNvPr id="26643" name="Line 19"/>
                  <p:cNvSpPr>
                    <a:spLocks noChangeShapeType="1"/>
                  </p:cNvSpPr>
                  <p:nvPr/>
                </p:nvSpPr>
                <p:spPr bwMode="auto">
                  <a:xfrm flipH="1">
                    <a:off x="8" y="17102"/>
                    <a:ext cx="6142" cy="17"/>
                  </a:xfrm>
                  <a:prstGeom prst="line">
                    <a:avLst/>
                  </a:prstGeom>
                  <a:noFill/>
                  <a:ln w="28575">
                    <a:solidFill>
                      <a:schemeClr val="tx1"/>
                    </a:solidFill>
                    <a:round/>
                    <a:headEnd/>
                    <a:tailEnd type="triangle" w="med" len="med"/>
                  </a:ln>
                  <a:effectLst/>
                </p:spPr>
                <p:txBody>
                  <a:bodyPr/>
                  <a:lstStyle/>
                  <a:p>
                    <a:endParaRPr lang="es-ES_tradnl"/>
                  </a:p>
                </p:txBody>
              </p:sp>
              <p:sp>
                <p:nvSpPr>
                  <p:cNvPr id="26644" name="Line 20"/>
                  <p:cNvSpPr>
                    <a:spLocks noChangeShapeType="1"/>
                  </p:cNvSpPr>
                  <p:nvPr/>
                </p:nvSpPr>
                <p:spPr bwMode="auto">
                  <a:xfrm>
                    <a:off x="5046" y="7146"/>
                    <a:ext cx="117" cy="14291"/>
                  </a:xfrm>
                  <a:prstGeom prst="line">
                    <a:avLst/>
                  </a:prstGeom>
                  <a:noFill/>
                  <a:ln w="28575">
                    <a:solidFill>
                      <a:schemeClr val="tx1"/>
                    </a:solidFill>
                    <a:round/>
                    <a:headEnd/>
                    <a:tailEnd/>
                  </a:ln>
                  <a:effectLst/>
                </p:spPr>
                <p:txBody>
                  <a:bodyPr/>
                  <a:lstStyle/>
                  <a:p>
                    <a:endParaRPr lang="es-ES_tradnl"/>
                  </a:p>
                </p:txBody>
              </p:sp>
              <p:sp>
                <p:nvSpPr>
                  <p:cNvPr id="26645" name="Line 21"/>
                  <p:cNvSpPr>
                    <a:spLocks noChangeShapeType="1"/>
                  </p:cNvSpPr>
                  <p:nvPr/>
                </p:nvSpPr>
                <p:spPr bwMode="auto">
                  <a:xfrm>
                    <a:off x="5157" y="21420"/>
                    <a:ext cx="10277" cy="17"/>
                  </a:xfrm>
                  <a:prstGeom prst="line">
                    <a:avLst/>
                  </a:prstGeom>
                  <a:noFill/>
                  <a:ln w="28575">
                    <a:solidFill>
                      <a:schemeClr val="tx1"/>
                    </a:solidFill>
                    <a:round/>
                    <a:headEnd/>
                    <a:tailEnd/>
                  </a:ln>
                  <a:effectLst/>
                </p:spPr>
                <p:txBody>
                  <a:bodyPr/>
                  <a:lstStyle/>
                  <a:p>
                    <a:endParaRPr lang="es-ES_tradnl"/>
                  </a:p>
                </p:txBody>
              </p:sp>
              <p:sp>
                <p:nvSpPr>
                  <p:cNvPr id="26646" name="Line 22"/>
                  <p:cNvSpPr>
                    <a:spLocks noChangeShapeType="1"/>
                  </p:cNvSpPr>
                  <p:nvPr/>
                </p:nvSpPr>
                <p:spPr bwMode="auto">
                  <a:xfrm flipV="1">
                    <a:off x="15381" y="7650"/>
                    <a:ext cx="6" cy="13787"/>
                  </a:xfrm>
                  <a:prstGeom prst="line">
                    <a:avLst/>
                  </a:prstGeom>
                  <a:noFill/>
                  <a:ln w="28575">
                    <a:solidFill>
                      <a:schemeClr val="tx1"/>
                    </a:solidFill>
                    <a:round/>
                    <a:headEnd/>
                    <a:tailEnd/>
                  </a:ln>
                  <a:effectLst/>
                </p:spPr>
                <p:txBody>
                  <a:bodyPr/>
                  <a:lstStyle/>
                  <a:p>
                    <a:endParaRPr lang="es-ES_tradnl"/>
                  </a:p>
                </p:txBody>
              </p:sp>
              <p:sp>
                <p:nvSpPr>
                  <p:cNvPr id="26647" name="Line 23"/>
                  <p:cNvSpPr>
                    <a:spLocks noChangeShapeType="1"/>
                  </p:cNvSpPr>
                  <p:nvPr/>
                </p:nvSpPr>
                <p:spPr bwMode="auto">
                  <a:xfrm>
                    <a:off x="5257" y="8670"/>
                    <a:ext cx="9976" cy="17"/>
                  </a:xfrm>
                  <a:prstGeom prst="line">
                    <a:avLst/>
                  </a:prstGeom>
                  <a:noFill/>
                  <a:ln w="28575">
                    <a:solidFill>
                      <a:schemeClr val="tx1"/>
                    </a:solidFill>
                    <a:prstDash val="sysDot"/>
                    <a:round/>
                    <a:headEnd/>
                    <a:tailEnd/>
                  </a:ln>
                  <a:effectLst/>
                </p:spPr>
                <p:txBody>
                  <a:bodyPr/>
                  <a:lstStyle/>
                  <a:p>
                    <a:endParaRPr lang="es-ES_tradnl"/>
                  </a:p>
                </p:txBody>
              </p:sp>
              <p:sp>
                <p:nvSpPr>
                  <p:cNvPr id="26648" name="Rectangle 24"/>
                  <p:cNvSpPr>
                    <a:spLocks noChangeArrowheads="1"/>
                  </p:cNvSpPr>
                  <p:nvPr/>
                </p:nvSpPr>
                <p:spPr bwMode="auto">
                  <a:xfrm>
                    <a:off x="15428" y="7905"/>
                    <a:ext cx="613" cy="3077"/>
                  </a:xfrm>
                  <a:prstGeom prst="rect">
                    <a:avLst/>
                  </a:prstGeom>
                  <a:solidFill>
                    <a:srgbClr val="FFFFFF"/>
                  </a:solidFill>
                  <a:ln w="28575">
                    <a:solidFill>
                      <a:schemeClr val="tx1"/>
                    </a:solidFill>
                    <a:miter lim="800000"/>
                    <a:headEnd/>
                    <a:tailEnd/>
                  </a:ln>
                  <a:effectLst/>
                </p:spPr>
                <p:txBody>
                  <a:bodyPr/>
                  <a:lstStyle/>
                  <a:p>
                    <a:endParaRPr lang="es-ES_tradnl"/>
                  </a:p>
                </p:txBody>
              </p:sp>
              <p:sp>
                <p:nvSpPr>
                  <p:cNvPr id="26649" name="Line 25"/>
                  <p:cNvSpPr>
                    <a:spLocks noChangeShapeType="1"/>
                  </p:cNvSpPr>
                  <p:nvPr/>
                </p:nvSpPr>
                <p:spPr bwMode="auto">
                  <a:xfrm>
                    <a:off x="16135" y="9435"/>
                    <a:ext cx="3855" cy="17"/>
                  </a:xfrm>
                  <a:prstGeom prst="line">
                    <a:avLst/>
                  </a:prstGeom>
                  <a:noFill/>
                  <a:ln w="28575">
                    <a:solidFill>
                      <a:schemeClr val="tx1"/>
                    </a:solidFill>
                    <a:round/>
                    <a:headEnd/>
                    <a:tailEnd type="triangle" w="med" len="med"/>
                  </a:ln>
                  <a:effectLst/>
                </p:spPr>
                <p:txBody>
                  <a:bodyPr/>
                  <a:lstStyle/>
                  <a:p>
                    <a:endParaRPr lang="es-ES_tradnl"/>
                  </a:p>
                </p:txBody>
              </p:sp>
            </p:grpSp>
            <p:sp>
              <p:nvSpPr>
                <p:cNvPr id="26650" name="Rectangle 26"/>
                <p:cNvSpPr>
                  <a:spLocks noChangeArrowheads="1"/>
                </p:cNvSpPr>
                <p:nvPr/>
              </p:nvSpPr>
              <p:spPr bwMode="auto">
                <a:xfrm>
                  <a:off x="864" y="912"/>
                  <a:ext cx="911" cy="145"/>
                </a:xfrm>
                <a:prstGeom prst="rect">
                  <a:avLst/>
                </a:prstGeom>
                <a:noFill/>
                <a:ln w="28575">
                  <a:noFill/>
                  <a:miter lim="800000"/>
                  <a:headEnd/>
                  <a:tailEnd/>
                </a:ln>
                <a:effectLst/>
              </p:spPr>
              <p:txBody>
                <a:bodyPr lIns="0" tIns="0" rIns="0" bIns="0"/>
                <a:lstStyle/>
                <a:p>
                  <a:pPr fontAlgn="base">
                    <a:lnSpc>
                      <a:spcPct val="100000"/>
                    </a:lnSpc>
                    <a:spcBef>
                      <a:spcPct val="0"/>
                    </a:spcBef>
                    <a:buFontTx/>
                    <a:buNone/>
                  </a:pPr>
                  <a:r>
                    <a:rPr lang="es-ES" b="1" dirty="0">
                      <a:latin typeface="Times New Roman" pitchFamily="18" charset="0"/>
                    </a:rPr>
                    <a:t>Ciclo abierto</a:t>
                  </a:r>
                </a:p>
              </p:txBody>
            </p:sp>
          </p:grpSp>
          <p:grpSp>
            <p:nvGrpSpPr>
              <p:cNvPr id="5" name="Group 27"/>
              <p:cNvGrpSpPr>
                <a:grpSpLocks/>
              </p:cNvGrpSpPr>
              <p:nvPr/>
            </p:nvGrpSpPr>
            <p:grpSpPr bwMode="auto">
              <a:xfrm>
                <a:off x="2448" y="912"/>
                <a:ext cx="2832" cy="1276"/>
                <a:chOff x="2448" y="864"/>
                <a:chExt cx="2832" cy="1276"/>
              </a:xfrm>
            </p:grpSpPr>
            <p:sp>
              <p:nvSpPr>
                <p:cNvPr id="26652" name="Line 28"/>
                <p:cNvSpPr>
                  <a:spLocks noChangeShapeType="1"/>
                </p:cNvSpPr>
                <p:nvPr/>
              </p:nvSpPr>
              <p:spPr bwMode="auto">
                <a:xfrm>
                  <a:off x="4608" y="1296"/>
                  <a:ext cx="0" cy="470"/>
                </a:xfrm>
                <a:prstGeom prst="line">
                  <a:avLst/>
                </a:prstGeom>
                <a:noFill/>
                <a:ln w="28575">
                  <a:solidFill>
                    <a:schemeClr val="tx1"/>
                  </a:solidFill>
                  <a:round/>
                  <a:headEnd/>
                  <a:tailEnd type="triangle" w="med" len="med"/>
                </a:ln>
                <a:effectLst/>
              </p:spPr>
              <p:txBody>
                <a:bodyPr/>
                <a:lstStyle/>
                <a:p>
                  <a:endParaRPr lang="es-ES_tradnl"/>
                </a:p>
              </p:txBody>
            </p:sp>
            <p:sp>
              <p:nvSpPr>
                <p:cNvPr id="26653" name="Arc 29"/>
                <p:cNvSpPr>
                  <a:spLocks/>
                </p:cNvSpPr>
                <p:nvPr/>
              </p:nvSpPr>
              <p:spPr bwMode="auto">
                <a:xfrm flipH="1">
                  <a:off x="3771" y="1593"/>
                  <a:ext cx="54" cy="3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28575">
                  <a:solidFill>
                    <a:schemeClr val="tx1"/>
                  </a:solidFill>
                  <a:round/>
                  <a:headEnd/>
                  <a:tailEnd/>
                </a:ln>
                <a:effectLst/>
              </p:spPr>
              <p:txBody>
                <a:bodyPr/>
                <a:lstStyle/>
                <a:p>
                  <a:endParaRPr lang="es-ES_tradnl"/>
                </a:p>
              </p:txBody>
            </p:sp>
            <p:sp>
              <p:nvSpPr>
                <p:cNvPr id="26654" name="Arc 30"/>
                <p:cNvSpPr>
                  <a:spLocks/>
                </p:cNvSpPr>
                <p:nvPr/>
              </p:nvSpPr>
              <p:spPr bwMode="auto">
                <a:xfrm>
                  <a:off x="3838" y="1596"/>
                  <a:ext cx="55" cy="3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28575">
                  <a:solidFill>
                    <a:schemeClr val="tx1"/>
                  </a:solidFill>
                  <a:round/>
                  <a:headEnd/>
                  <a:tailEnd/>
                </a:ln>
                <a:effectLst/>
              </p:spPr>
              <p:txBody>
                <a:bodyPr/>
                <a:lstStyle/>
                <a:p>
                  <a:endParaRPr lang="es-ES_tradnl"/>
                </a:p>
              </p:txBody>
            </p:sp>
            <p:sp>
              <p:nvSpPr>
                <p:cNvPr id="26655" name="Line 31"/>
                <p:cNvSpPr>
                  <a:spLocks noChangeShapeType="1"/>
                </p:cNvSpPr>
                <p:nvPr/>
              </p:nvSpPr>
              <p:spPr bwMode="auto">
                <a:xfrm>
                  <a:off x="3770" y="1686"/>
                  <a:ext cx="1" cy="59"/>
                </a:xfrm>
                <a:prstGeom prst="line">
                  <a:avLst/>
                </a:prstGeom>
                <a:noFill/>
                <a:ln w="28575">
                  <a:solidFill>
                    <a:schemeClr val="tx1"/>
                  </a:solidFill>
                  <a:round/>
                  <a:headEnd/>
                  <a:tailEnd/>
                </a:ln>
                <a:effectLst/>
              </p:spPr>
              <p:txBody>
                <a:bodyPr/>
                <a:lstStyle/>
                <a:p>
                  <a:endParaRPr lang="es-ES_tradnl"/>
                </a:p>
              </p:txBody>
            </p:sp>
            <p:sp>
              <p:nvSpPr>
                <p:cNvPr id="26656" name="Line 32"/>
                <p:cNvSpPr>
                  <a:spLocks noChangeShapeType="1"/>
                </p:cNvSpPr>
                <p:nvPr/>
              </p:nvSpPr>
              <p:spPr bwMode="auto">
                <a:xfrm>
                  <a:off x="3784" y="1692"/>
                  <a:ext cx="102" cy="53"/>
                </a:xfrm>
                <a:prstGeom prst="line">
                  <a:avLst/>
                </a:prstGeom>
                <a:noFill/>
                <a:ln w="28575">
                  <a:solidFill>
                    <a:schemeClr val="tx1"/>
                  </a:solidFill>
                  <a:round/>
                  <a:headEnd/>
                  <a:tailEnd/>
                </a:ln>
                <a:effectLst/>
              </p:spPr>
              <p:txBody>
                <a:bodyPr/>
                <a:lstStyle/>
                <a:p>
                  <a:endParaRPr lang="es-ES_tradnl"/>
                </a:p>
              </p:txBody>
            </p:sp>
            <p:sp>
              <p:nvSpPr>
                <p:cNvPr id="26657" name="Line 33"/>
                <p:cNvSpPr>
                  <a:spLocks noChangeShapeType="1"/>
                </p:cNvSpPr>
                <p:nvPr/>
              </p:nvSpPr>
              <p:spPr bwMode="auto">
                <a:xfrm flipV="1">
                  <a:off x="3777" y="1692"/>
                  <a:ext cx="102" cy="53"/>
                </a:xfrm>
                <a:prstGeom prst="line">
                  <a:avLst/>
                </a:prstGeom>
                <a:noFill/>
                <a:ln w="28575">
                  <a:solidFill>
                    <a:schemeClr val="tx1"/>
                  </a:solidFill>
                  <a:round/>
                  <a:headEnd/>
                  <a:tailEnd/>
                </a:ln>
                <a:effectLst/>
              </p:spPr>
              <p:txBody>
                <a:bodyPr/>
                <a:lstStyle/>
                <a:p>
                  <a:endParaRPr lang="es-ES_tradnl"/>
                </a:p>
              </p:txBody>
            </p:sp>
            <p:sp>
              <p:nvSpPr>
                <p:cNvPr id="26658" name="Line 34"/>
                <p:cNvSpPr>
                  <a:spLocks noChangeShapeType="1"/>
                </p:cNvSpPr>
                <p:nvPr/>
              </p:nvSpPr>
              <p:spPr bwMode="auto">
                <a:xfrm>
                  <a:off x="3895" y="1692"/>
                  <a:ext cx="1" cy="58"/>
                </a:xfrm>
                <a:prstGeom prst="line">
                  <a:avLst/>
                </a:prstGeom>
                <a:noFill/>
                <a:ln w="28575">
                  <a:solidFill>
                    <a:schemeClr val="tx1"/>
                  </a:solidFill>
                  <a:round/>
                  <a:headEnd/>
                  <a:tailEnd/>
                </a:ln>
                <a:effectLst/>
              </p:spPr>
              <p:txBody>
                <a:bodyPr/>
                <a:lstStyle/>
                <a:p>
                  <a:endParaRPr lang="es-ES_tradnl"/>
                </a:p>
              </p:txBody>
            </p:sp>
            <p:sp>
              <p:nvSpPr>
                <p:cNvPr id="26659" name="Line 35"/>
                <p:cNvSpPr>
                  <a:spLocks noChangeShapeType="1"/>
                </p:cNvSpPr>
                <p:nvPr/>
              </p:nvSpPr>
              <p:spPr bwMode="auto">
                <a:xfrm flipV="1">
                  <a:off x="3831" y="1625"/>
                  <a:ext cx="1" cy="88"/>
                </a:xfrm>
                <a:prstGeom prst="line">
                  <a:avLst/>
                </a:prstGeom>
                <a:noFill/>
                <a:ln w="28575">
                  <a:solidFill>
                    <a:schemeClr val="tx1"/>
                  </a:solidFill>
                  <a:round/>
                  <a:headEnd/>
                  <a:tailEnd/>
                </a:ln>
                <a:effectLst/>
              </p:spPr>
              <p:txBody>
                <a:bodyPr/>
                <a:lstStyle/>
                <a:p>
                  <a:endParaRPr lang="es-ES_tradnl"/>
                </a:p>
              </p:txBody>
            </p:sp>
            <p:sp>
              <p:nvSpPr>
                <p:cNvPr id="26660" name="Line 36"/>
                <p:cNvSpPr>
                  <a:spLocks noChangeShapeType="1"/>
                </p:cNvSpPr>
                <p:nvPr/>
              </p:nvSpPr>
              <p:spPr bwMode="auto">
                <a:xfrm>
                  <a:off x="3780" y="1622"/>
                  <a:ext cx="103" cy="0"/>
                </a:xfrm>
                <a:prstGeom prst="line">
                  <a:avLst/>
                </a:prstGeom>
                <a:noFill/>
                <a:ln w="28575">
                  <a:solidFill>
                    <a:schemeClr val="tx1"/>
                  </a:solidFill>
                  <a:round/>
                  <a:headEnd/>
                  <a:tailEnd/>
                </a:ln>
                <a:effectLst/>
              </p:spPr>
              <p:txBody>
                <a:bodyPr/>
                <a:lstStyle/>
                <a:p>
                  <a:endParaRPr lang="es-ES_tradnl"/>
                </a:p>
              </p:txBody>
            </p:sp>
            <p:sp>
              <p:nvSpPr>
                <p:cNvPr id="26661" name="Line 37"/>
                <p:cNvSpPr>
                  <a:spLocks noChangeShapeType="1"/>
                </p:cNvSpPr>
                <p:nvPr/>
              </p:nvSpPr>
              <p:spPr bwMode="auto">
                <a:xfrm>
                  <a:off x="3631" y="1716"/>
                  <a:ext cx="126" cy="0"/>
                </a:xfrm>
                <a:prstGeom prst="line">
                  <a:avLst/>
                </a:prstGeom>
                <a:noFill/>
                <a:ln w="28575">
                  <a:solidFill>
                    <a:schemeClr val="tx1"/>
                  </a:solidFill>
                  <a:round/>
                  <a:headEnd/>
                  <a:tailEnd type="triangle" w="med" len="med"/>
                </a:ln>
                <a:effectLst/>
              </p:spPr>
              <p:txBody>
                <a:bodyPr/>
                <a:lstStyle/>
                <a:p>
                  <a:endParaRPr lang="es-ES_tradnl"/>
                </a:p>
              </p:txBody>
            </p:sp>
            <p:sp>
              <p:nvSpPr>
                <p:cNvPr id="26662" name="Line 38"/>
                <p:cNvSpPr>
                  <a:spLocks noChangeShapeType="1"/>
                </p:cNvSpPr>
                <p:nvPr/>
              </p:nvSpPr>
              <p:spPr bwMode="auto">
                <a:xfrm>
                  <a:off x="3899" y="1721"/>
                  <a:ext cx="197" cy="0"/>
                </a:xfrm>
                <a:prstGeom prst="line">
                  <a:avLst/>
                </a:prstGeom>
                <a:noFill/>
                <a:ln w="28575">
                  <a:solidFill>
                    <a:schemeClr val="tx1"/>
                  </a:solidFill>
                  <a:round/>
                  <a:headEnd/>
                  <a:tailEnd/>
                </a:ln>
                <a:effectLst/>
              </p:spPr>
              <p:txBody>
                <a:bodyPr/>
                <a:lstStyle/>
                <a:p>
                  <a:endParaRPr lang="es-ES_tradnl"/>
                </a:p>
              </p:txBody>
            </p:sp>
            <p:sp>
              <p:nvSpPr>
                <p:cNvPr id="26663" name="Freeform 39"/>
                <p:cNvSpPr>
                  <a:spLocks/>
                </p:cNvSpPr>
                <p:nvPr/>
              </p:nvSpPr>
              <p:spPr bwMode="auto">
                <a:xfrm>
                  <a:off x="4055" y="1723"/>
                  <a:ext cx="92" cy="152"/>
                </a:xfrm>
                <a:custGeom>
                  <a:avLst/>
                  <a:gdLst/>
                  <a:ahLst/>
                  <a:cxnLst>
                    <a:cxn ang="0">
                      <a:pos x="10276" y="0"/>
                    </a:cxn>
                    <a:cxn ang="0">
                      <a:pos x="11050" y="381"/>
                    </a:cxn>
                    <a:cxn ang="0">
                      <a:pos x="14033" y="1079"/>
                    </a:cxn>
                    <a:cxn ang="0">
                      <a:pos x="14696" y="1397"/>
                    </a:cxn>
                    <a:cxn ang="0">
                      <a:pos x="16906" y="2095"/>
                    </a:cxn>
                    <a:cxn ang="0">
                      <a:pos x="18453" y="2476"/>
                    </a:cxn>
                    <a:cxn ang="0">
                      <a:pos x="19116" y="3492"/>
                    </a:cxn>
                    <a:cxn ang="0">
                      <a:pos x="19890" y="3873"/>
                    </a:cxn>
                    <a:cxn ang="0">
                      <a:pos x="19116" y="6984"/>
                    </a:cxn>
                    <a:cxn ang="0">
                      <a:pos x="17680" y="7683"/>
                    </a:cxn>
                    <a:cxn ang="0">
                      <a:pos x="14033" y="8063"/>
                    </a:cxn>
                    <a:cxn ang="0">
                      <a:pos x="11050" y="8381"/>
                    </a:cxn>
                    <a:cxn ang="0">
                      <a:pos x="1436" y="8063"/>
                    </a:cxn>
                    <a:cxn ang="0">
                      <a:pos x="0" y="7683"/>
                    </a:cxn>
                    <a:cxn ang="0">
                      <a:pos x="773" y="5968"/>
                    </a:cxn>
                    <a:cxn ang="0">
                      <a:pos x="8177" y="6286"/>
                    </a:cxn>
                    <a:cxn ang="0">
                      <a:pos x="9613" y="6667"/>
                    </a:cxn>
                    <a:cxn ang="0">
                      <a:pos x="11713" y="6984"/>
                    </a:cxn>
                    <a:cxn ang="0">
                      <a:pos x="14033" y="7365"/>
                    </a:cxn>
                    <a:cxn ang="0">
                      <a:pos x="15470" y="7683"/>
                    </a:cxn>
                    <a:cxn ang="0">
                      <a:pos x="16133" y="8063"/>
                    </a:cxn>
                    <a:cxn ang="0">
                      <a:pos x="17680" y="8381"/>
                    </a:cxn>
                    <a:cxn ang="0">
                      <a:pos x="18453" y="8762"/>
                    </a:cxn>
                    <a:cxn ang="0">
                      <a:pos x="16906" y="12571"/>
                    </a:cxn>
                    <a:cxn ang="0">
                      <a:pos x="15470" y="12952"/>
                    </a:cxn>
                    <a:cxn ang="0">
                      <a:pos x="13260" y="13270"/>
                    </a:cxn>
                    <a:cxn ang="0">
                      <a:pos x="11713" y="13651"/>
                    </a:cxn>
                    <a:cxn ang="0">
                      <a:pos x="0" y="13968"/>
                    </a:cxn>
                    <a:cxn ang="0">
                      <a:pos x="773" y="12254"/>
                    </a:cxn>
                    <a:cxn ang="0">
                      <a:pos x="2210" y="11556"/>
                    </a:cxn>
                    <a:cxn ang="0">
                      <a:pos x="2983" y="11175"/>
                    </a:cxn>
                    <a:cxn ang="0">
                      <a:pos x="9613" y="10857"/>
                    </a:cxn>
                    <a:cxn ang="0">
                      <a:pos x="10276" y="11175"/>
                    </a:cxn>
                    <a:cxn ang="0">
                      <a:pos x="11713" y="11556"/>
                    </a:cxn>
                    <a:cxn ang="0">
                      <a:pos x="12597" y="11873"/>
                    </a:cxn>
                    <a:cxn ang="0">
                      <a:pos x="14033" y="12571"/>
                    </a:cxn>
                    <a:cxn ang="0">
                      <a:pos x="15470" y="12952"/>
                    </a:cxn>
                    <a:cxn ang="0">
                      <a:pos x="16133" y="13270"/>
                    </a:cxn>
                    <a:cxn ang="0">
                      <a:pos x="16906" y="13968"/>
                    </a:cxn>
                    <a:cxn ang="0">
                      <a:pos x="18453" y="15048"/>
                    </a:cxn>
                    <a:cxn ang="0">
                      <a:pos x="19116" y="17841"/>
                    </a:cxn>
                    <a:cxn ang="0">
                      <a:pos x="18453" y="18540"/>
                    </a:cxn>
                    <a:cxn ang="0">
                      <a:pos x="17680" y="18857"/>
                    </a:cxn>
                    <a:cxn ang="0">
                      <a:pos x="15470" y="19238"/>
                    </a:cxn>
                    <a:cxn ang="0">
                      <a:pos x="14033" y="19556"/>
                    </a:cxn>
                    <a:cxn ang="0">
                      <a:pos x="6630" y="19937"/>
                    </a:cxn>
                    <a:cxn ang="0">
                      <a:pos x="7403" y="19556"/>
                    </a:cxn>
                  </a:cxnLst>
                  <a:rect l="0" t="0" r="r" b="b"/>
                  <a:pathLst>
                    <a:path w="20000" h="20000">
                      <a:moveTo>
                        <a:pt x="8840" y="0"/>
                      </a:moveTo>
                      <a:lnTo>
                        <a:pt x="10276" y="0"/>
                      </a:lnTo>
                      <a:lnTo>
                        <a:pt x="10276" y="381"/>
                      </a:lnTo>
                      <a:lnTo>
                        <a:pt x="11050" y="381"/>
                      </a:lnTo>
                      <a:lnTo>
                        <a:pt x="12597" y="1079"/>
                      </a:lnTo>
                      <a:lnTo>
                        <a:pt x="14033" y="1079"/>
                      </a:lnTo>
                      <a:lnTo>
                        <a:pt x="14033" y="1397"/>
                      </a:lnTo>
                      <a:lnTo>
                        <a:pt x="14696" y="1397"/>
                      </a:lnTo>
                      <a:lnTo>
                        <a:pt x="15470" y="1778"/>
                      </a:lnTo>
                      <a:lnTo>
                        <a:pt x="16906" y="2095"/>
                      </a:lnTo>
                      <a:lnTo>
                        <a:pt x="17680" y="2476"/>
                      </a:lnTo>
                      <a:lnTo>
                        <a:pt x="18453" y="2476"/>
                      </a:lnTo>
                      <a:lnTo>
                        <a:pt x="18453" y="3175"/>
                      </a:lnTo>
                      <a:lnTo>
                        <a:pt x="19116" y="3492"/>
                      </a:lnTo>
                      <a:lnTo>
                        <a:pt x="19116" y="3873"/>
                      </a:lnTo>
                      <a:lnTo>
                        <a:pt x="19890" y="3873"/>
                      </a:lnTo>
                      <a:lnTo>
                        <a:pt x="19890" y="6984"/>
                      </a:lnTo>
                      <a:lnTo>
                        <a:pt x="19116" y="6984"/>
                      </a:lnTo>
                      <a:lnTo>
                        <a:pt x="19116" y="7365"/>
                      </a:lnTo>
                      <a:lnTo>
                        <a:pt x="17680" y="7683"/>
                      </a:lnTo>
                      <a:lnTo>
                        <a:pt x="15470" y="7683"/>
                      </a:lnTo>
                      <a:lnTo>
                        <a:pt x="14033" y="8063"/>
                      </a:lnTo>
                      <a:lnTo>
                        <a:pt x="11713" y="8063"/>
                      </a:lnTo>
                      <a:lnTo>
                        <a:pt x="11050" y="8381"/>
                      </a:lnTo>
                      <a:lnTo>
                        <a:pt x="1436" y="8381"/>
                      </a:lnTo>
                      <a:lnTo>
                        <a:pt x="1436" y="8063"/>
                      </a:lnTo>
                      <a:lnTo>
                        <a:pt x="773" y="8063"/>
                      </a:lnTo>
                      <a:lnTo>
                        <a:pt x="0" y="7683"/>
                      </a:lnTo>
                      <a:lnTo>
                        <a:pt x="0" y="6286"/>
                      </a:lnTo>
                      <a:lnTo>
                        <a:pt x="773" y="5968"/>
                      </a:lnTo>
                      <a:lnTo>
                        <a:pt x="7403" y="5968"/>
                      </a:lnTo>
                      <a:lnTo>
                        <a:pt x="8177" y="6286"/>
                      </a:lnTo>
                      <a:lnTo>
                        <a:pt x="9613" y="6286"/>
                      </a:lnTo>
                      <a:lnTo>
                        <a:pt x="9613" y="6667"/>
                      </a:lnTo>
                      <a:lnTo>
                        <a:pt x="11050" y="6667"/>
                      </a:lnTo>
                      <a:lnTo>
                        <a:pt x="11713" y="6984"/>
                      </a:lnTo>
                      <a:lnTo>
                        <a:pt x="14033" y="6984"/>
                      </a:lnTo>
                      <a:lnTo>
                        <a:pt x="14033" y="7365"/>
                      </a:lnTo>
                      <a:lnTo>
                        <a:pt x="14696" y="7683"/>
                      </a:lnTo>
                      <a:lnTo>
                        <a:pt x="15470" y="7683"/>
                      </a:lnTo>
                      <a:lnTo>
                        <a:pt x="15470" y="8063"/>
                      </a:lnTo>
                      <a:lnTo>
                        <a:pt x="16133" y="8063"/>
                      </a:lnTo>
                      <a:lnTo>
                        <a:pt x="16906" y="8381"/>
                      </a:lnTo>
                      <a:lnTo>
                        <a:pt x="17680" y="8381"/>
                      </a:lnTo>
                      <a:lnTo>
                        <a:pt x="17680" y="8762"/>
                      </a:lnTo>
                      <a:lnTo>
                        <a:pt x="18453" y="8762"/>
                      </a:lnTo>
                      <a:lnTo>
                        <a:pt x="18453" y="12571"/>
                      </a:lnTo>
                      <a:lnTo>
                        <a:pt x="16906" y="12571"/>
                      </a:lnTo>
                      <a:lnTo>
                        <a:pt x="16133" y="12952"/>
                      </a:lnTo>
                      <a:lnTo>
                        <a:pt x="15470" y="12952"/>
                      </a:lnTo>
                      <a:lnTo>
                        <a:pt x="14696" y="13270"/>
                      </a:lnTo>
                      <a:lnTo>
                        <a:pt x="13260" y="13270"/>
                      </a:lnTo>
                      <a:lnTo>
                        <a:pt x="12597" y="13651"/>
                      </a:lnTo>
                      <a:lnTo>
                        <a:pt x="11713" y="13651"/>
                      </a:lnTo>
                      <a:lnTo>
                        <a:pt x="11050" y="13968"/>
                      </a:lnTo>
                      <a:lnTo>
                        <a:pt x="0" y="13968"/>
                      </a:lnTo>
                      <a:lnTo>
                        <a:pt x="0" y="12571"/>
                      </a:lnTo>
                      <a:lnTo>
                        <a:pt x="773" y="12254"/>
                      </a:lnTo>
                      <a:lnTo>
                        <a:pt x="773" y="11556"/>
                      </a:lnTo>
                      <a:lnTo>
                        <a:pt x="2210" y="11556"/>
                      </a:lnTo>
                      <a:lnTo>
                        <a:pt x="2210" y="11175"/>
                      </a:lnTo>
                      <a:lnTo>
                        <a:pt x="2983" y="11175"/>
                      </a:lnTo>
                      <a:lnTo>
                        <a:pt x="2983" y="10857"/>
                      </a:lnTo>
                      <a:lnTo>
                        <a:pt x="9613" y="10857"/>
                      </a:lnTo>
                      <a:lnTo>
                        <a:pt x="9613" y="11175"/>
                      </a:lnTo>
                      <a:lnTo>
                        <a:pt x="10276" y="11175"/>
                      </a:lnTo>
                      <a:lnTo>
                        <a:pt x="11050" y="11556"/>
                      </a:lnTo>
                      <a:lnTo>
                        <a:pt x="11713" y="11556"/>
                      </a:lnTo>
                      <a:lnTo>
                        <a:pt x="11713" y="11873"/>
                      </a:lnTo>
                      <a:lnTo>
                        <a:pt x="12597" y="11873"/>
                      </a:lnTo>
                      <a:lnTo>
                        <a:pt x="14033" y="12254"/>
                      </a:lnTo>
                      <a:lnTo>
                        <a:pt x="14033" y="12571"/>
                      </a:lnTo>
                      <a:lnTo>
                        <a:pt x="15470" y="12571"/>
                      </a:lnTo>
                      <a:lnTo>
                        <a:pt x="15470" y="12952"/>
                      </a:lnTo>
                      <a:lnTo>
                        <a:pt x="16133" y="12952"/>
                      </a:lnTo>
                      <a:lnTo>
                        <a:pt x="16133" y="13270"/>
                      </a:lnTo>
                      <a:lnTo>
                        <a:pt x="16906" y="13270"/>
                      </a:lnTo>
                      <a:lnTo>
                        <a:pt x="16906" y="13968"/>
                      </a:lnTo>
                      <a:lnTo>
                        <a:pt x="18453" y="13968"/>
                      </a:lnTo>
                      <a:lnTo>
                        <a:pt x="18453" y="15048"/>
                      </a:lnTo>
                      <a:lnTo>
                        <a:pt x="19116" y="15365"/>
                      </a:lnTo>
                      <a:lnTo>
                        <a:pt x="19116" y="17841"/>
                      </a:lnTo>
                      <a:lnTo>
                        <a:pt x="18453" y="18159"/>
                      </a:lnTo>
                      <a:lnTo>
                        <a:pt x="18453" y="18540"/>
                      </a:lnTo>
                      <a:lnTo>
                        <a:pt x="17680" y="18540"/>
                      </a:lnTo>
                      <a:lnTo>
                        <a:pt x="17680" y="18857"/>
                      </a:lnTo>
                      <a:lnTo>
                        <a:pt x="16133" y="18857"/>
                      </a:lnTo>
                      <a:lnTo>
                        <a:pt x="15470" y="19238"/>
                      </a:lnTo>
                      <a:lnTo>
                        <a:pt x="14033" y="19238"/>
                      </a:lnTo>
                      <a:lnTo>
                        <a:pt x="14033" y="19556"/>
                      </a:lnTo>
                      <a:lnTo>
                        <a:pt x="6630" y="19556"/>
                      </a:lnTo>
                      <a:lnTo>
                        <a:pt x="6630" y="19937"/>
                      </a:lnTo>
                      <a:lnTo>
                        <a:pt x="8177" y="19556"/>
                      </a:lnTo>
                      <a:lnTo>
                        <a:pt x="7403" y="19556"/>
                      </a:lnTo>
                      <a:lnTo>
                        <a:pt x="9613" y="19556"/>
                      </a:lnTo>
                    </a:path>
                  </a:pathLst>
                </a:custGeom>
                <a:solidFill>
                  <a:srgbClr val="FFFFFF"/>
                </a:solidFill>
                <a:ln w="28575" cap="flat" cmpd="sng">
                  <a:solidFill>
                    <a:schemeClr val="tx1"/>
                  </a:solidFill>
                  <a:prstDash val="solid"/>
                  <a:round/>
                  <a:headEnd type="none" w="med" len="med"/>
                  <a:tailEnd type="none" w="med" len="med"/>
                </a:ln>
                <a:effectLst/>
              </p:spPr>
              <p:txBody>
                <a:bodyPr/>
                <a:lstStyle/>
                <a:p>
                  <a:endParaRPr lang="es-ES_tradnl"/>
                </a:p>
              </p:txBody>
            </p:sp>
            <p:sp>
              <p:nvSpPr>
                <p:cNvPr id="26664" name="Line 40"/>
                <p:cNvSpPr>
                  <a:spLocks noChangeShapeType="1"/>
                </p:cNvSpPr>
                <p:nvPr/>
              </p:nvSpPr>
              <p:spPr bwMode="auto">
                <a:xfrm flipH="1">
                  <a:off x="3611" y="1872"/>
                  <a:ext cx="465" cy="1"/>
                </a:xfrm>
                <a:prstGeom prst="line">
                  <a:avLst/>
                </a:prstGeom>
                <a:noFill/>
                <a:ln w="28575">
                  <a:solidFill>
                    <a:schemeClr val="tx1"/>
                  </a:solidFill>
                  <a:round/>
                  <a:headEnd/>
                  <a:tailEnd type="triangle" w="med" len="med"/>
                </a:ln>
                <a:effectLst/>
              </p:spPr>
              <p:txBody>
                <a:bodyPr/>
                <a:lstStyle/>
                <a:p>
                  <a:endParaRPr lang="es-ES_tradnl"/>
                </a:p>
              </p:txBody>
            </p:sp>
            <p:sp>
              <p:nvSpPr>
                <p:cNvPr id="26665" name="Line 41"/>
                <p:cNvSpPr>
                  <a:spLocks noChangeShapeType="1"/>
                </p:cNvSpPr>
                <p:nvPr/>
              </p:nvSpPr>
              <p:spPr bwMode="auto">
                <a:xfrm>
                  <a:off x="4001" y="1596"/>
                  <a:ext cx="0" cy="399"/>
                </a:xfrm>
                <a:prstGeom prst="line">
                  <a:avLst/>
                </a:prstGeom>
                <a:noFill/>
                <a:ln w="28575">
                  <a:solidFill>
                    <a:schemeClr val="tx1"/>
                  </a:solidFill>
                  <a:round/>
                  <a:headEnd/>
                  <a:tailEnd/>
                </a:ln>
                <a:effectLst/>
              </p:spPr>
              <p:txBody>
                <a:bodyPr/>
                <a:lstStyle/>
                <a:p>
                  <a:endParaRPr lang="es-ES_tradnl"/>
                </a:p>
              </p:txBody>
            </p:sp>
            <p:sp>
              <p:nvSpPr>
                <p:cNvPr id="26666" name="Line 42"/>
                <p:cNvSpPr>
                  <a:spLocks noChangeShapeType="1"/>
                </p:cNvSpPr>
                <p:nvPr/>
              </p:nvSpPr>
              <p:spPr bwMode="auto">
                <a:xfrm>
                  <a:off x="4001" y="1995"/>
                  <a:ext cx="779" cy="0"/>
                </a:xfrm>
                <a:prstGeom prst="line">
                  <a:avLst/>
                </a:prstGeom>
                <a:noFill/>
                <a:ln w="28575">
                  <a:solidFill>
                    <a:schemeClr val="tx1"/>
                  </a:solidFill>
                  <a:round/>
                  <a:headEnd/>
                  <a:tailEnd/>
                </a:ln>
                <a:effectLst/>
              </p:spPr>
              <p:txBody>
                <a:bodyPr/>
                <a:lstStyle/>
                <a:p>
                  <a:endParaRPr lang="es-ES_tradnl"/>
                </a:p>
              </p:txBody>
            </p:sp>
            <p:sp>
              <p:nvSpPr>
                <p:cNvPr id="26667" name="Line 43"/>
                <p:cNvSpPr>
                  <a:spLocks noChangeShapeType="1"/>
                </p:cNvSpPr>
                <p:nvPr/>
              </p:nvSpPr>
              <p:spPr bwMode="auto">
                <a:xfrm flipV="1">
                  <a:off x="4776" y="1604"/>
                  <a:ext cx="0" cy="391"/>
                </a:xfrm>
                <a:prstGeom prst="line">
                  <a:avLst/>
                </a:prstGeom>
                <a:noFill/>
                <a:ln w="28575">
                  <a:solidFill>
                    <a:schemeClr val="tx1"/>
                  </a:solidFill>
                  <a:round/>
                  <a:headEnd/>
                  <a:tailEnd/>
                </a:ln>
                <a:effectLst/>
              </p:spPr>
              <p:txBody>
                <a:bodyPr/>
                <a:lstStyle/>
                <a:p>
                  <a:endParaRPr lang="es-ES_tradnl"/>
                </a:p>
              </p:txBody>
            </p:sp>
            <p:sp>
              <p:nvSpPr>
                <p:cNvPr id="26668" name="Line 44"/>
                <p:cNvSpPr>
                  <a:spLocks noChangeShapeType="1"/>
                </p:cNvSpPr>
                <p:nvPr/>
              </p:nvSpPr>
              <p:spPr bwMode="auto">
                <a:xfrm>
                  <a:off x="4009" y="1633"/>
                  <a:ext cx="756" cy="0"/>
                </a:xfrm>
                <a:prstGeom prst="line">
                  <a:avLst/>
                </a:prstGeom>
                <a:noFill/>
                <a:ln w="28575">
                  <a:solidFill>
                    <a:schemeClr val="tx1"/>
                  </a:solidFill>
                  <a:prstDash val="sysDot"/>
                  <a:round/>
                  <a:headEnd/>
                  <a:tailEnd/>
                </a:ln>
                <a:effectLst/>
              </p:spPr>
              <p:txBody>
                <a:bodyPr/>
                <a:lstStyle/>
                <a:p>
                  <a:endParaRPr lang="es-ES_tradnl"/>
                </a:p>
              </p:txBody>
            </p:sp>
            <p:sp>
              <p:nvSpPr>
                <p:cNvPr id="26669" name="Rectangle 45"/>
                <p:cNvSpPr>
                  <a:spLocks noChangeArrowheads="1"/>
                </p:cNvSpPr>
                <p:nvPr/>
              </p:nvSpPr>
              <p:spPr bwMode="auto">
                <a:xfrm>
                  <a:off x="4779" y="1611"/>
                  <a:ext cx="47" cy="87"/>
                </a:xfrm>
                <a:prstGeom prst="rect">
                  <a:avLst/>
                </a:prstGeom>
                <a:solidFill>
                  <a:srgbClr val="FFFFFF"/>
                </a:solidFill>
                <a:ln w="28575">
                  <a:solidFill>
                    <a:schemeClr val="tx1"/>
                  </a:solidFill>
                  <a:miter lim="800000"/>
                  <a:headEnd/>
                  <a:tailEnd/>
                </a:ln>
                <a:effectLst/>
              </p:spPr>
              <p:txBody>
                <a:bodyPr/>
                <a:lstStyle/>
                <a:p>
                  <a:endParaRPr lang="es-ES_tradnl"/>
                </a:p>
              </p:txBody>
            </p:sp>
            <p:sp>
              <p:nvSpPr>
                <p:cNvPr id="26670" name="Line 46"/>
                <p:cNvSpPr>
                  <a:spLocks noChangeShapeType="1"/>
                </p:cNvSpPr>
                <p:nvPr/>
              </p:nvSpPr>
              <p:spPr bwMode="auto">
                <a:xfrm>
                  <a:off x="4833" y="1654"/>
                  <a:ext cx="447" cy="2"/>
                </a:xfrm>
                <a:prstGeom prst="line">
                  <a:avLst/>
                </a:prstGeom>
                <a:noFill/>
                <a:ln w="28575">
                  <a:solidFill>
                    <a:schemeClr val="tx1"/>
                  </a:solidFill>
                  <a:round/>
                  <a:headEnd/>
                  <a:tailEnd type="triangle" w="med" len="med"/>
                </a:ln>
                <a:effectLst/>
              </p:spPr>
              <p:txBody>
                <a:bodyPr/>
                <a:lstStyle/>
                <a:p>
                  <a:endParaRPr lang="es-ES_tradnl"/>
                </a:p>
              </p:txBody>
            </p:sp>
            <p:sp>
              <p:nvSpPr>
                <p:cNvPr id="26671" name="Oval 47"/>
                <p:cNvSpPr>
                  <a:spLocks noChangeArrowheads="1"/>
                </p:cNvSpPr>
                <p:nvPr/>
              </p:nvSpPr>
              <p:spPr bwMode="auto">
                <a:xfrm>
                  <a:off x="4992" y="1632"/>
                  <a:ext cx="100" cy="95"/>
                </a:xfrm>
                <a:prstGeom prst="ellipse">
                  <a:avLst/>
                </a:prstGeom>
                <a:solidFill>
                  <a:srgbClr val="FFFFFF"/>
                </a:solidFill>
                <a:ln w="28575">
                  <a:solidFill>
                    <a:schemeClr val="tx1"/>
                  </a:solidFill>
                  <a:round/>
                  <a:headEnd/>
                  <a:tailEnd/>
                </a:ln>
                <a:effectLst/>
              </p:spPr>
              <p:txBody>
                <a:bodyPr/>
                <a:lstStyle/>
                <a:p>
                  <a:endParaRPr lang="es-ES_tradnl"/>
                </a:p>
              </p:txBody>
            </p:sp>
            <p:sp>
              <p:nvSpPr>
                <p:cNvPr id="26672" name="Line 48"/>
                <p:cNvSpPr>
                  <a:spLocks noChangeShapeType="1"/>
                </p:cNvSpPr>
                <p:nvPr/>
              </p:nvSpPr>
              <p:spPr bwMode="auto">
                <a:xfrm>
                  <a:off x="3836" y="1344"/>
                  <a:ext cx="0" cy="246"/>
                </a:xfrm>
                <a:prstGeom prst="line">
                  <a:avLst/>
                </a:prstGeom>
                <a:noFill/>
                <a:ln w="28575">
                  <a:solidFill>
                    <a:schemeClr val="tx1"/>
                  </a:solidFill>
                  <a:round/>
                  <a:headEnd/>
                  <a:tailEnd type="triangle" w="med" len="med"/>
                </a:ln>
                <a:effectLst/>
              </p:spPr>
              <p:txBody>
                <a:bodyPr/>
                <a:lstStyle/>
                <a:p>
                  <a:endParaRPr lang="es-ES_tradnl"/>
                </a:p>
              </p:txBody>
            </p:sp>
            <p:sp>
              <p:nvSpPr>
                <p:cNvPr id="26673" name="Line 49"/>
                <p:cNvSpPr>
                  <a:spLocks noChangeShapeType="1"/>
                </p:cNvSpPr>
                <p:nvPr/>
              </p:nvSpPr>
              <p:spPr bwMode="auto">
                <a:xfrm>
                  <a:off x="5029" y="1720"/>
                  <a:ext cx="0" cy="420"/>
                </a:xfrm>
                <a:prstGeom prst="line">
                  <a:avLst/>
                </a:prstGeom>
                <a:noFill/>
                <a:ln w="28575">
                  <a:solidFill>
                    <a:schemeClr val="tx1"/>
                  </a:solidFill>
                  <a:round/>
                  <a:headEnd/>
                  <a:tailEnd/>
                </a:ln>
                <a:effectLst/>
              </p:spPr>
              <p:txBody>
                <a:bodyPr/>
                <a:lstStyle/>
                <a:p>
                  <a:endParaRPr lang="es-ES_tradnl"/>
                </a:p>
              </p:txBody>
            </p:sp>
            <p:sp>
              <p:nvSpPr>
                <p:cNvPr id="26674" name="Line 50"/>
                <p:cNvSpPr>
                  <a:spLocks noChangeShapeType="1"/>
                </p:cNvSpPr>
                <p:nvPr/>
              </p:nvSpPr>
              <p:spPr bwMode="auto">
                <a:xfrm flipH="1">
                  <a:off x="3282" y="2132"/>
                  <a:ext cx="1739" cy="0"/>
                </a:xfrm>
                <a:prstGeom prst="line">
                  <a:avLst/>
                </a:prstGeom>
                <a:noFill/>
                <a:ln w="28575">
                  <a:solidFill>
                    <a:schemeClr val="tx1"/>
                  </a:solidFill>
                  <a:round/>
                  <a:headEnd/>
                  <a:tailEnd/>
                </a:ln>
                <a:effectLst/>
              </p:spPr>
              <p:txBody>
                <a:bodyPr/>
                <a:lstStyle/>
                <a:p>
                  <a:endParaRPr lang="es-ES_tradnl"/>
                </a:p>
              </p:txBody>
            </p:sp>
            <p:sp>
              <p:nvSpPr>
                <p:cNvPr id="26675" name="Line 51"/>
                <p:cNvSpPr>
                  <a:spLocks noChangeShapeType="1"/>
                </p:cNvSpPr>
                <p:nvPr/>
              </p:nvSpPr>
              <p:spPr bwMode="auto">
                <a:xfrm>
                  <a:off x="2544" y="1339"/>
                  <a:ext cx="525" cy="6"/>
                </a:xfrm>
                <a:prstGeom prst="line">
                  <a:avLst/>
                </a:prstGeom>
                <a:noFill/>
                <a:ln w="28575">
                  <a:solidFill>
                    <a:schemeClr val="tx1"/>
                  </a:solidFill>
                  <a:round/>
                  <a:headEnd/>
                  <a:tailEnd type="triangle" w="med" len="med"/>
                </a:ln>
                <a:effectLst/>
              </p:spPr>
              <p:txBody>
                <a:bodyPr/>
                <a:lstStyle/>
                <a:p>
                  <a:endParaRPr lang="es-ES_tradnl"/>
                </a:p>
              </p:txBody>
            </p:sp>
            <p:sp>
              <p:nvSpPr>
                <p:cNvPr id="26676" name="Rectangle 52"/>
                <p:cNvSpPr>
                  <a:spLocks noChangeArrowheads="1"/>
                </p:cNvSpPr>
                <p:nvPr/>
              </p:nvSpPr>
              <p:spPr bwMode="auto">
                <a:xfrm>
                  <a:off x="3024" y="864"/>
                  <a:ext cx="1740" cy="165"/>
                </a:xfrm>
                <a:prstGeom prst="rect">
                  <a:avLst/>
                </a:prstGeom>
                <a:noFill/>
                <a:ln w="28575">
                  <a:noFill/>
                  <a:miter lim="800000"/>
                  <a:headEnd/>
                  <a:tailEnd/>
                </a:ln>
                <a:effectLst/>
              </p:spPr>
              <p:txBody>
                <a:bodyPr lIns="0" tIns="0" rIns="0" bIns="0"/>
                <a:lstStyle/>
                <a:p>
                  <a:pPr algn="l" fontAlgn="base">
                    <a:lnSpc>
                      <a:spcPct val="100000"/>
                    </a:lnSpc>
                    <a:spcBef>
                      <a:spcPct val="0"/>
                    </a:spcBef>
                    <a:buFontTx/>
                    <a:buNone/>
                  </a:pPr>
                  <a:r>
                    <a:rPr lang="es-ES" b="1" dirty="0">
                      <a:latin typeface="Times New Roman" pitchFamily="18" charset="0"/>
                    </a:rPr>
                    <a:t>Control retro-alimentado</a:t>
                  </a:r>
                </a:p>
              </p:txBody>
            </p:sp>
            <p:sp>
              <p:nvSpPr>
                <p:cNvPr id="26677" name="Rectangle 53"/>
                <p:cNvSpPr>
                  <a:spLocks noChangeArrowheads="1"/>
                </p:cNvSpPr>
                <p:nvPr/>
              </p:nvSpPr>
              <p:spPr bwMode="auto">
                <a:xfrm>
                  <a:off x="2448" y="1200"/>
                  <a:ext cx="550" cy="187"/>
                </a:xfrm>
                <a:prstGeom prst="rect">
                  <a:avLst/>
                </a:prstGeom>
                <a:noFill/>
                <a:ln w="28575">
                  <a:noFill/>
                  <a:miter lim="800000"/>
                  <a:headEnd/>
                  <a:tailEnd/>
                </a:ln>
                <a:effectLst/>
              </p:spPr>
              <p:txBody>
                <a:bodyPr lIns="0" tIns="0" rIns="0" bIns="0"/>
                <a:lstStyle/>
                <a:p>
                  <a:pPr algn="l" fontAlgn="base">
                    <a:lnSpc>
                      <a:spcPct val="100000"/>
                    </a:lnSpc>
                    <a:spcBef>
                      <a:spcPct val="0"/>
                    </a:spcBef>
                    <a:buFontTx/>
                    <a:buNone/>
                  </a:pPr>
                  <a:r>
                    <a:rPr lang="es-ES" sz="1400" b="1">
                      <a:latin typeface="Times New Roman" pitchFamily="18" charset="0"/>
                    </a:rPr>
                    <a:t>Standard</a:t>
                  </a:r>
                </a:p>
              </p:txBody>
            </p:sp>
            <p:sp>
              <p:nvSpPr>
                <p:cNvPr id="26678" name="Rectangle 54"/>
                <p:cNvSpPr>
                  <a:spLocks noChangeArrowheads="1"/>
                </p:cNvSpPr>
                <p:nvPr/>
              </p:nvSpPr>
              <p:spPr bwMode="auto">
                <a:xfrm>
                  <a:off x="3168" y="1104"/>
                  <a:ext cx="881" cy="288"/>
                </a:xfrm>
                <a:prstGeom prst="rect">
                  <a:avLst/>
                </a:prstGeom>
                <a:noFill/>
                <a:ln w="28575">
                  <a:noFill/>
                  <a:miter lim="800000"/>
                  <a:headEnd/>
                  <a:tailEnd/>
                </a:ln>
                <a:effectLst/>
              </p:spPr>
              <p:txBody>
                <a:bodyPr lIns="0" tIns="0" rIns="0" bIns="0"/>
                <a:lstStyle/>
                <a:p>
                  <a:pPr fontAlgn="base">
                    <a:lnSpc>
                      <a:spcPct val="100000"/>
                    </a:lnSpc>
                    <a:spcBef>
                      <a:spcPct val="0"/>
                    </a:spcBef>
                    <a:buFontTx/>
                    <a:buNone/>
                  </a:pPr>
                  <a:r>
                    <a:rPr lang="es-ES" sz="1400" dirty="0">
                      <a:latin typeface="Times New Roman" pitchFamily="18" charset="0"/>
                    </a:rPr>
                    <a:t>Controlador retro-alimentado</a:t>
                  </a:r>
                </a:p>
              </p:txBody>
            </p:sp>
            <p:sp>
              <p:nvSpPr>
                <p:cNvPr id="26679" name="Line 55"/>
                <p:cNvSpPr>
                  <a:spLocks noChangeShapeType="1"/>
                </p:cNvSpPr>
                <p:nvPr/>
              </p:nvSpPr>
              <p:spPr bwMode="auto">
                <a:xfrm flipH="1" flipV="1">
                  <a:off x="3263" y="1392"/>
                  <a:ext cx="7" cy="723"/>
                </a:xfrm>
                <a:prstGeom prst="line">
                  <a:avLst/>
                </a:prstGeom>
                <a:noFill/>
                <a:ln w="28575">
                  <a:solidFill>
                    <a:schemeClr val="tx1"/>
                  </a:solidFill>
                  <a:round/>
                  <a:headEnd type="none" w="med" len="sm"/>
                  <a:tailEnd type="triangle" w="med" len="sm"/>
                </a:ln>
                <a:effectLst/>
              </p:spPr>
              <p:txBody>
                <a:bodyPr/>
                <a:lstStyle/>
                <a:p>
                  <a:endParaRPr lang="es-ES_tradnl"/>
                </a:p>
              </p:txBody>
            </p:sp>
            <p:sp>
              <p:nvSpPr>
                <p:cNvPr id="26680" name="Rectangle 56"/>
                <p:cNvSpPr>
                  <a:spLocks noChangeArrowheads="1"/>
                </p:cNvSpPr>
                <p:nvPr/>
              </p:nvSpPr>
              <p:spPr bwMode="auto">
                <a:xfrm>
                  <a:off x="3298" y="1650"/>
                  <a:ext cx="328" cy="158"/>
                </a:xfrm>
                <a:prstGeom prst="rect">
                  <a:avLst/>
                </a:prstGeom>
                <a:noFill/>
                <a:ln w="28575">
                  <a:noFill/>
                  <a:miter lim="800000"/>
                  <a:headEnd/>
                  <a:tailEnd/>
                </a:ln>
                <a:effectLst/>
              </p:spPr>
              <p:txBody>
                <a:bodyPr lIns="0" tIns="0" rIns="0" bIns="0"/>
                <a:lstStyle/>
                <a:p>
                  <a:pPr algn="l" fontAlgn="base">
                    <a:lnSpc>
                      <a:spcPct val="100000"/>
                    </a:lnSpc>
                    <a:spcBef>
                      <a:spcPct val="0"/>
                    </a:spcBef>
                    <a:buFontTx/>
                    <a:buNone/>
                  </a:pPr>
                  <a:r>
                    <a:rPr lang="es-ES" sz="1200" dirty="0">
                      <a:latin typeface="Times New Roman" pitchFamily="18" charset="0"/>
                    </a:rPr>
                    <a:t>Vapor</a:t>
                  </a:r>
                </a:p>
              </p:txBody>
            </p:sp>
            <p:sp>
              <p:nvSpPr>
                <p:cNvPr id="26681" name="Rectangle 57"/>
                <p:cNvSpPr>
                  <a:spLocks noChangeArrowheads="1"/>
                </p:cNvSpPr>
                <p:nvPr/>
              </p:nvSpPr>
              <p:spPr bwMode="auto">
                <a:xfrm>
                  <a:off x="4272" y="1152"/>
                  <a:ext cx="747" cy="116"/>
                </a:xfrm>
                <a:prstGeom prst="rect">
                  <a:avLst/>
                </a:prstGeom>
                <a:noFill/>
                <a:ln w="28575">
                  <a:noFill/>
                  <a:miter lim="800000"/>
                  <a:headEnd/>
                  <a:tailEnd/>
                </a:ln>
                <a:effectLst/>
              </p:spPr>
              <p:txBody>
                <a:bodyPr lIns="0" tIns="0" rIns="0" bIns="0"/>
                <a:lstStyle/>
                <a:p>
                  <a:pPr algn="l" fontAlgn="base">
                    <a:lnSpc>
                      <a:spcPct val="100000"/>
                    </a:lnSpc>
                    <a:spcBef>
                      <a:spcPct val="0"/>
                    </a:spcBef>
                    <a:buFontTx/>
                    <a:buNone/>
                  </a:pPr>
                  <a:r>
                    <a:rPr lang="es-ES" sz="1400">
                      <a:latin typeface="Times New Roman" pitchFamily="18" charset="0"/>
                    </a:rPr>
                    <a:t>Agua a calentar</a:t>
                  </a:r>
                </a:p>
              </p:txBody>
            </p:sp>
          </p:grpSp>
          <p:grpSp>
            <p:nvGrpSpPr>
              <p:cNvPr id="6" name="Group 58"/>
              <p:cNvGrpSpPr>
                <a:grpSpLocks/>
              </p:cNvGrpSpPr>
              <p:nvPr/>
            </p:nvGrpSpPr>
            <p:grpSpPr bwMode="auto">
              <a:xfrm>
                <a:off x="967" y="2400"/>
                <a:ext cx="3698" cy="1414"/>
                <a:chOff x="631" y="2304"/>
                <a:chExt cx="3698" cy="1414"/>
              </a:xfrm>
            </p:grpSpPr>
            <p:sp>
              <p:nvSpPr>
                <p:cNvPr id="26683" name="Line 59"/>
                <p:cNvSpPr>
                  <a:spLocks noChangeShapeType="1"/>
                </p:cNvSpPr>
                <p:nvPr/>
              </p:nvSpPr>
              <p:spPr bwMode="auto">
                <a:xfrm>
                  <a:off x="3462" y="2681"/>
                  <a:ext cx="0" cy="718"/>
                </a:xfrm>
                <a:prstGeom prst="line">
                  <a:avLst/>
                </a:prstGeom>
                <a:noFill/>
                <a:ln w="28575">
                  <a:solidFill>
                    <a:schemeClr val="tx1"/>
                  </a:solidFill>
                  <a:round/>
                  <a:headEnd/>
                  <a:tailEnd type="triangle" w="med" len="med"/>
                </a:ln>
                <a:effectLst/>
              </p:spPr>
              <p:txBody>
                <a:bodyPr/>
                <a:lstStyle/>
                <a:p>
                  <a:endParaRPr lang="es-ES_tradnl"/>
                </a:p>
              </p:txBody>
            </p:sp>
            <p:sp>
              <p:nvSpPr>
                <p:cNvPr id="26684" name="Arc 60"/>
                <p:cNvSpPr>
                  <a:spLocks/>
                </p:cNvSpPr>
                <p:nvPr/>
              </p:nvSpPr>
              <p:spPr bwMode="auto">
                <a:xfrm flipH="1">
                  <a:off x="2975" y="3316"/>
                  <a:ext cx="55" cy="3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28575">
                  <a:solidFill>
                    <a:schemeClr val="tx1"/>
                  </a:solidFill>
                  <a:round/>
                  <a:headEnd/>
                  <a:tailEnd/>
                </a:ln>
                <a:effectLst/>
              </p:spPr>
              <p:txBody>
                <a:bodyPr/>
                <a:lstStyle/>
                <a:p>
                  <a:endParaRPr lang="es-ES_tradnl"/>
                </a:p>
              </p:txBody>
            </p:sp>
            <p:sp>
              <p:nvSpPr>
                <p:cNvPr id="26685" name="Arc 61"/>
                <p:cNvSpPr>
                  <a:spLocks/>
                </p:cNvSpPr>
                <p:nvPr/>
              </p:nvSpPr>
              <p:spPr bwMode="auto">
                <a:xfrm>
                  <a:off x="3042" y="3319"/>
                  <a:ext cx="55" cy="2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28575">
                  <a:solidFill>
                    <a:schemeClr val="tx1"/>
                  </a:solidFill>
                  <a:round/>
                  <a:headEnd/>
                  <a:tailEnd/>
                </a:ln>
                <a:effectLst/>
              </p:spPr>
              <p:txBody>
                <a:bodyPr/>
                <a:lstStyle/>
                <a:p>
                  <a:endParaRPr lang="es-ES_tradnl"/>
                </a:p>
              </p:txBody>
            </p:sp>
            <p:sp>
              <p:nvSpPr>
                <p:cNvPr id="26686" name="Line 62"/>
                <p:cNvSpPr>
                  <a:spLocks noChangeShapeType="1"/>
                </p:cNvSpPr>
                <p:nvPr/>
              </p:nvSpPr>
              <p:spPr bwMode="auto">
                <a:xfrm>
                  <a:off x="2974" y="3409"/>
                  <a:ext cx="1" cy="59"/>
                </a:xfrm>
                <a:prstGeom prst="line">
                  <a:avLst/>
                </a:prstGeom>
                <a:noFill/>
                <a:ln w="28575">
                  <a:solidFill>
                    <a:schemeClr val="tx1"/>
                  </a:solidFill>
                  <a:round/>
                  <a:headEnd/>
                  <a:tailEnd/>
                </a:ln>
                <a:effectLst/>
              </p:spPr>
              <p:txBody>
                <a:bodyPr/>
                <a:lstStyle/>
                <a:p>
                  <a:endParaRPr lang="es-ES_tradnl"/>
                </a:p>
              </p:txBody>
            </p:sp>
            <p:sp>
              <p:nvSpPr>
                <p:cNvPr id="26687" name="Line 63"/>
                <p:cNvSpPr>
                  <a:spLocks noChangeShapeType="1"/>
                </p:cNvSpPr>
                <p:nvPr/>
              </p:nvSpPr>
              <p:spPr bwMode="auto">
                <a:xfrm>
                  <a:off x="2988" y="3414"/>
                  <a:ext cx="102" cy="54"/>
                </a:xfrm>
                <a:prstGeom prst="line">
                  <a:avLst/>
                </a:prstGeom>
                <a:noFill/>
                <a:ln w="28575">
                  <a:solidFill>
                    <a:schemeClr val="tx1"/>
                  </a:solidFill>
                  <a:round/>
                  <a:headEnd/>
                  <a:tailEnd/>
                </a:ln>
                <a:effectLst/>
              </p:spPr>
              <p:txBody>
                <a:bodyPr/>
                <a:lstStyle/>
                <a:p>
                  <a:endParaRPr lang="es-ES_tradnl"/>
                </a:p>
              </p:txBody>
            </p:sp>
            <p:sp>
              <p:nvSpPr>
                <p:cNvPr id="26688" name="Line 64"/>
                <p:cNvSpPr>
                  <a:spLocks noChangeShapeType="1"/>
                </p:cNvSpPr>
                <p:nvPr/>
              </p:nvSpPr>
              <p:spPr bwMode="auto">
                <a:xfrm flipV="1">
                  <a:off x="2981" y="3414"/>
                  <a:ext cx="102" cy="54"/>
                </a:xfrm>
                <a:prstGeom prst="line">
                  <a:avLst/>
                </a:prstGeom>
                <a:noFill/>
                <a:ln w="28575">
                  <a:solidFill>
                    <a:schemeClr val="tx1"/>
                  </a:solidFill>
                  <a:round/>
                  <a:headEnd/>
                  <a:tailEnd/>
                </a:ln>
                <a:effectLst/>
              </p:spPr>
              <p:txBody>
                <a:bodyPr/>
                <a:lstStyle/>
                <a:p>
                  <a:endParaRPr lang="es-ES_tradnl"/>
                </a:p>
              </p:txBody>
            </p:sp>
            <p:sp>
              <p:nvSpPr>
                <p:cNvPr id="26689" name="Line 65"/>
                <p:cNvSpPr>
                  <a:spLocks noChangeShapeType="1"/>
                </p:cNvSpPr>
                <p:nvPr/>
              </p:nvSpPr>
              <p:spPr bwMode="auto">
                <a:xfrm>
                  <a:off x="3100" y="3414"/>
                  <a:ext cx="0" cy="59"/>
                </a:xfrm>
                <a:prstGeom prst="line">
                  <a:avLst/>
                </a:prstGeom>
                <a:noFill/>
                <a:ln w="28575">
                  <a:solidFill>
                    <a:schemeClr val="tx1"/>
                  </a:solidFill>
                  <a:round/>
                  <a:headEnd/>
                  <a:tailEnd/>
                </a:ln>
                <a:effectLst/>
              </p:spPr>
              <p:txBody>
                <a:bodyPr/>
                <a:lstStyle/>
                <a:p>
                  <a:endParaRPr lang="es-ES_tradnl"/>
                </a:p>
              </p:txBody>
            </p:sp>
            <p:sp>
              <p:nvSpPr>
                <p:cNvPr id="26690" name="Line 66"/>
                <p:cNvSpPr>
                  <a:spLocks noChangeShapeType="1"/>
                </p:cNvSpPr>
                <p:nvPr/>
              </p:nvSpPr>
              <p:spPr bwMode="auto">
                <a:xfrm flipV="1">
                  <a:off x="3035" y="3347"/>
                  <a:ext cx="1" cy="88"/>
                </a:xfrm>
                <a:prstGeom prst="line">
                  <a:avLst/>
                </a:prstGeom>
                <a:noFill/>
                <a:ln w="28575">
                  <a:solidFill>
                    <a:schemeClr val="tx1"/>
                  </a:solidFill>
                  <a:round/>
                  <a:headEnd/>
                  <a:tailEnd/>
                </a:ln>
                <a:effectLst/>
              </p:spPr>
              <p:txBody>
                <a:bodyPr/>
                <a:lstStyle/>
                <a:p>
                  <a:endParaRPr lang="es-ES_tradnl"/>
                </a:p>
              </p:txBody>
            </p:sp>
            <p:sp>
              <p:nvSpPr>
                <p:cNvPr id="26691" name="Line 67"/>
                <p:cNvSpPr>
                  <a:spLocks noChangeShapeType="1"/>
                </p:cNvSpPr>
                <p:nvPr/>
              </p:nvSpPr>
              <p:spPr bwMode="auto">
                <a:xfrm>
                  <a:off x="2984" y="3345"/>
                  <a:ext cx="103" cy="0"/>
                </a:xfrm>
                <a:prstGeom prst="line">
                  <a:avLst/>
                </a:prstGeom>
                <a:noFill/>
                <a:ln w="28575">
                  <a:solidFill>
                    <a:schemeClr val="tx1"/>
                  </a:solidFill>
                  <a:round/>
                  <a:headEnd/>
                  <a:tailEnd/>
                </a:ln>
                <a:effectLst/>
              </p:spPr>
              <p:txBody>
                <a:bodyPr/>
                <a:lstStyle/>
                <a:p>
                  <a:endParaRPr lang="es-ES_tradnl"/>
                </a:p>
              </p:txBody>
            </p:sp>
            <p:sp>
              <p:nvSpPr>
                <p:cNvPr id="26692" name="Line 68"/>
                <p:cNvSpPr>
                  <a:spLocks noChangeShapeType="1"/>
                </p:cNvSpPr>
                <p:nvPr/>
              </p:nvSpPr>
              <p:spPr bwMode="auto">
                <a:xfrm>
                  <a:off x="2835" y="3438"/>
                  <a:ext cx="126" cy="1"/>
                </a:xfrm>
                <a:prstGeom prst="line">
                  <a:avLst/>
                </a:prstGeom>
                <a:noFill/>
                <a:ln w="28575">
                  <a:solidFill>
                    <a:schemeClr val="tx1"/>
                  </a:solidFill>
                  <a:round/>
                  <a:headEnd/>
                  <a:tailEnd type="triangle" w="med" len="med"/>
                </a:ln>
                <a:effectLst/>
              </p:spPr>
              <p:txBody>
                <a:bodyPr/>
                <a:lstStyle/>
                <a:p>
                  <a:endParaRPr lang="es-ES_tradnl"/>
                </a:p>
              </p:txBody>
            </p:sp>
            <p:sp>
              <p:nvSpPr>
                <p:cNvPr id="26693" name="Line 69"/>
                <p:cNvSpPr>
                  <a:spLocks noChangeShapeType="1"/>
                </p:cNvSpPr>
                <p:nvPr/>
              </p:nvSpPr>
              <p:spPr bwMode="auto">
                <a:xfrm>
                  <a:off x="3103" y="3444"/>
                  <a:ext cx="197" cy="0"/>
                </a:xfrm>
                <a:prstGeom prst="line">
                  <a:avLst/>
                </a:prstGeom>
                <a:noFill/>
                <a:ln w="28575">
                  <a:solidFill>
                    <a:schemeClr val="tx1"/>
                  </a:solidFill>
                  <a:round/>
                  <a:headEnd/>
                  <a:tailEnd/>
                </a:ln>
                <a:effectLst/>
              </p:spPr>
              <p:txBody>
                <a:bodyPr/>
                <a:lstStyle/>
                <a:p>
                  <a:endParaRPr lang="es-ES_tradnl"/>
                </a:p>
              </p:txBody>
            </p:sp>
            <p:sp>
              <p:nvSpPr>
                <p:cNvPr id="26694" name="Freeform 70"/>
                <p:cNvSpPr>
                  <a:spLocks/>
                </p:cNvSpPr>
                <p:nvPr/>
              </p:nvSpPr>
              <p:spPr bwMode="auto">
                <a:xfrm>
                  <a:off x="3259" y="3446"/>
                  <a:ext cx="93" cy="152"/>
                </a:xfrm>
                <a:custGeom>
                  <a:avLst/>
                  <a:gdLst/>
                  <a:ahLst/>
                  <a:cxnLst>
                    <a:cxn ang="0">
                      <a:pos x="10276" y="0"/>
                    </a:cxn>
                    <a:cxn ang="0">
                      <a:pos x="11050" y="381"/>
                    </a:cxn>
                    <a:cxn ang="0">
                      <a:pos x="14033" y="1079"/>
                    </a:cxn>
                    <a:cxn ang="0">
                      <a:pos x="14696" y="1397"/>
                    </a:cxn>
                    <a:cxn ang="0">
                      <a:pos x="16906" y="2095"/>
                    </a:cxn>
                    <a:cxn ang="0">
                      <a:pos x="18453" y="2476"/>
                    </a:cxn>
                    <a:cxn ang="0">
                      <a:pos x="19116" y="3492"/>
                    </a:cxn>
                    <a:cxn ang="0">
                      <a:pos x="19890" y="3873"/>
                    </a:cxn>
                    <a:cxn ang="0">
                      <a:pos x="19116" y="6984"/>
                    </a:cxn>
                    <a:cxn ang="0">
                      <a:pos x="17680" y="7683"/>
                    </a:cxn>
                    <a:cxn ang="0">
                      <a:pos x="14033" y="8063"/>
                    </a:cxn>
                    <a:cxn ang="0">
                      <a:pos x="11050" y="8381"/>
                    </a:cxn>
                    <a:cxn ang="0">
                      <a:pos x="1436" y="8063"/>
                    </a:cxn>
                    <a:cxn ang="0">
                      <a:pos x="0" y="7683"/>
                    </a:cxn>
                    <a:cxn ang="0">
                      <a:pos x="773" y="5968"/>
                    </a:cxn>
                    <a:cxn ang="0">
                      <a:pos x="8177" y="6286"/>
                    </a:cxn>
                    <a:cxn ang="0">
                      <a:pos x="9613" y="6667"/>
                    </a:cxn>
                    <a:cxn ang="0">
                      <a:pos x="11713" y="6984"/>
                    </a:cxn>
                    <a:cxn ang="0">
                      <a:pos x="14033" y="7365"/>
                    </a:cxn>
                    <a:cxn ang="0">
                      <a:pos x="15470" y="7683"/>
                    </a:cxn>
                    <a:cxn ang="0">
                      <a:pos x="16133" y="8063"/>
                    </a:cxn>
                    <a:cxn ang="0">
                      <a:pos x="17680" y="8381"/>
                    </a:cxn>
                    <a:cxn ang="0">
                      <a:pos x="18453" y="8762"/>
                    </a:cxn>
                    <a:cxn ang="0">
                      <a:pos x="16906" y="12571"/>
                    </a:cxn>
                    <a:cxn ang="0">
                      <a:pos x="15470" y="12952"/>
                    </a:cxn>
                    <a:cxn ang="0">
                      <a:pos x="13260" y="13270"/>
                    </a:cxn>
                    <a:cxn ang="0">
                      <a:pos x="11713" y="13651"/>
                    </a:cxn>
                    <a:cxn ang="0">
                      <a:pos x="0" y="13968"/>
                    </a:cxn>
                    <a:cxn ang="0">
                      <a:pos x="773" y="12254"/>
                    </a:cxn>
                    <a:cxn ang="0">
                      <a:pos x="2210" y="11556"/>
                    </a:cxn>
                    <a:cxn ang="0">
                      <a:pos x="2983" y="11175"/>
                    </a:cxn>
                    <a:cxn ang="0">
                      <a:pos x="9613" y="10857"/>
                    </a:cxn>
                    <a:cxn ang="0">
                      <a:pos x="10276" y="11175"/>
                    </a:cxn>
                    <a:cxn ang="0">
                      <a:pos x="11713" y="11556"/>
                    </a:cxn>
                    <a:cxn ang="0">
                      <a:pos x="12597" y="11873"/>
                    </a:cxn>
                    <a:cxn ang="0">
                      <a:pos x="14033" y="12571"/>
                    </a:cxn>
                    <a:cxn ang="0">
                      <a:pos x="15470" y="12952"/>
                    </a:cxn>
                    <a:cxn ang="0">
                      <a:pos x="16133" y="13270"/>
                    </a:cxn>
                    <a:cxn ang="0">
                      <a:pos x="16906" y="13968"/>
                    </a:cxn>
                    <a:cxn ang="0">
                      <a:pos x="18453" y="15048"/>
                    </a:cxn>
                    <a:cxn ang="0">
                      <a:pos x="19116" y="17841"/>
                    </a:cxn>
                    <a:cxn ang="0">
                      <a:pos x="18453" y="18540"/>
                    </a:cxn>
                    <a:cxn ang="0">
                      <a:pos x="17680" y="18857"/>
                    </a:cxn>
                    <a:cxn ang="0">
                      <a:pos x="15470" y="19238"/>
                    </a:cxn>
                    <a:cxn ang="0">
                      <a:pos x="14033" y="19556"/>
                    </a:cxn>
                    <a:cxn ang="0">
                      <a:pos x="6630" y="19937"/>
                    </a:cxn>
                    <a:cxn ang="0">
                      <a:pos x="7403" y="19556"/>
                    </a:cxn>
                  </a:cxnLst>
                  <a:rect l="0" t="0" r="r" b="b"/>
                  <a:pathLst>
                    <a:path w="20000" h="20000">
                      <a:moveTo>
                        <a:pt x="8840" y="0"/>
                      </a:moveTo>
                      <a:lnTo>
                        <a:pt x="10276" y="0"/>
                      </a:lnTo>
                      <a:lnTo>
                        <a:pt x="10276" y="381"/>
                      </a:lnTo>
                      <a:lnTo>
                        <a:pt x="11050" y="381"/>
                      </a:lnTo>
                      <a:lnTo>
                        <a:pt x="12597" y="1079"/>
                      </a:lnTo>
                      <a:lnTo>
                        <a:pt x="14033" y="1079"/>
                      </a:lnTo>
                      <a:lnTo>
                        <a:pt x="14033" y="1397"/>
                      </a:lnTo>
                      <a:lnTo>
                        <a:pt x="14696" y="1397"/>
                      </a:lnTo>
                      <a:lnTo>
                        <a:pt x="15470" y="1778"/>
                      </a:lnTo>
                      <a:lnTo>
                        <a:pt x="16906" y="2095"/>
                      </a:lnTo>
                      <a:lnTo>
                        <a:pt x="17680" y="2476"/>
                      </a:lnTo>
                      <a:lnTo>
                        <a:pt x="18453" y="2476"/>
                      </a:lnTo>
                      <a:lnTo>
                        <a:pt x="18453" y="3175"/>
                      </a:lnTo>
                      <a:lnTo>
                        <a:pt x="19116" y="3492"/>
                      </a:lnTo>
                      <a:lnTo>
                        <a:pt x="19116" y="3873"/>
                      </a:lnTo>
                      <a:lnTo>
                        <a:pt x="19890" y="3873"/>
                      </a:lnTo>
                      <a:lnTo>
                        <a:pt x="19890" y="6984"/>
                      </a:lnTo>
                      <a:lnTo>
                        <a:pt x="19116" y="6984"/>
                      </a:lnTo>
                      <a:lnTo>
                        <a:pt x="19116" y="7365"/>
                      </a:lnTo>
                      <a:lnTo>
                        <a:pt x="17680" y="7683"/>
                      </a:lnTo>
                      <a:lnTo>
                        <a:pt x="15470" y="7683"/>
                      </a:lnTo>
                      <a:lnTo>
                        <a:pt x="14033" y="8063"/>
                      </a:lnTo>
                      <a:lnTo>
                        <a:pt x="11713" y="8063"/>
                      </a:lnTo>
                      <a:lnTo>
                        <a:pt x="11050" y="8381"/>
                      </a:lnTo>
                      <a:lnTo>
                        <a:pt x="1436" y="8381"/>
                      </a:lnTo>
                      <a:lnTo>
                        <a:pt x="1436" y="8063"/>
                      </a:lnTo>
                      <a:lnTo>
                        <a:pt x="773" y="8063"/>
                      </a:lnTo>
                      <a:lnTo>
                        <a:pt x="0" y="7683"/>
                      </a:lnTo>
                      <a:lnTo>
                        <a:pt x="0" y="6286"/>
                      </a:lnTo>
                      <a:lnTo>
                        <a:pt x="773" y="5968"/>
                      </a:lnTo>
                      <a:lnTo>
                        <a:pt x="7403" y="5968"/>
                      </a:lnTo>
                      <a:lnTo>
                        <a:pt x="8177" y="6286"/>
                      </a:lnTo>
                      <a:lnTo>
                        <a:pt x="9613" y="6286"/>
                      </a:lnTo>
                      <a:lnTo>
                        <a:pt x="9613" y="6667"/>
                      </a:lnTo>
                      <a:lnTo>
                        <a:pt x="11050" y="6667"/>
                      </a:lnTo>
                      <a:lnTo>
                        <a:pt x="11713" y="6984"/>
                      </a:lnTo>
                      <a:lnTo>
                        <a:pt x="14033" y="6984"/>
                      </a:lnTo>
                      <a:lnTo>
                        <a:pt x="14033" y="7365"/>
                      </a:lnTo>
                      <a:lnTo>
                        <a:pt x="14696" y="7683"/>
                      </a:lnTo>
                      <a:lnTo>
                        <a:pt x="15470" y="7683"/>
                      </a:lnTo>
                      <a:lnTo>
                        <a:pt x="15470" y="8063"/>
                      </a:lnTo>
                      <a:lnTo>
                        <a:pt x="16133" y="8063"/>
                      </a:lnTo>
                      <a:lnTo>
                        <a:pt x="16906" y="8381"/>
                      </a:lnTo>
                      <a:lnTo>
                        <a:pt x="17680" y="8381"/>
                      </a:lnTo>
                      <a:lnTo>
                        <a:pt x="17680" y="8762"/>
                      </a:lnTo>
                      <a:lnTo>
                        <a:pt x="18453" y="8762"/>
                      </a:lnTo>
                      <a:lnTo>
                        <a:pt x="18453" y="12571"/>
                      </a:lnTo>
                      <a:lnTo>
                        <a:pt x="16906" y="12571"/>
                      </a:lnTo>
                      <a:lnTo>
                        <a:pt x="16133" y="12952"/>
                      </a:lnTo>
                      <a:lnTo>
                        <a:pt x="15470" y="12952"/>
                      </a:lnTo>
                      <a:lnTo>
                        <a:pt x="14696" y="13270"/>
                      </a:lnTo>
                      <a:lnTo>
                        <a:pt x="13260" y="13270"/>
                      </a:lnTo>
                      <a:lnTo>
                        <a:pt x="12597" y="13651"/>
                      </a:lnTo>
                      <a:lnTo>
                        <a:pt x="11713" y="13651"/>
                      </a:lnTo>
                      <a:lnTo>
                        <a:pt x="11050" y="13968"/>
                      </a:lnTo>
                      <a:lnTo>
                        <a:pt x="0" y="13968"/>
                      </a:lnTo>
                      <a:lnTo>
                        <a:pt x="0" y="12571"/>
                      </a:lnTo>
                      <a:lnTo>
                        <a:pt x="773" y="12254"/>
                      </a:lnTo>
                      <a:lnTo>
                        <a:pt x="773" y="11556"/>
                      </a:lnTo>
                      <a:lnTo>
                        <a:pt x="2210" y="11556"/>
                      </a:lnTo>
                      <a:lnTo>
                        <a:pt x="2210" y="11175"/>
                      </a:lnTo>
                      <a:lnTo>
                        <a:pt x="2983" y="11175"/>
                      </a:lnTo>
                      <a:lnTo>
                        <a:pt x="2983" y="10857"/>
                      </a:lnTo>
                      <a:lnTo>
                        <a:pt x="9613" y="10857"/>
                      </a:lnTo>
                      <a:lnTo>
                        <a:pt x="9613" y="11175"/>
                      </a:lnTo>
                      <a:lnTo>
                        <a:pt x="10276" y="11175"/>
                      </a:lnTo>
                      <a:lnTo>
                        <a:pt x="11050" y="11556"/>
                      </a:lnTo>
                      <a:lnTo>
                        <a:pt x="11713" y="11556"/>
                      </a:lnTo>
                      <a:lnTo>
                        <a:pt x="11713" y="11873"/>
                      </a:lnTo>
                      <a:lnTo>
                        <a:pt x="12597" y="11873"/>
                      </a:lnTo>
                      <a:lnTo>
                        <a:pt x="14033" y="12254"/>
                      </a:lnTo>
                      <a:lnTo>
                        <a:pt x="14033" y="12571"/>
                      </a:lnTo>
                      <a:lnTo>
                        <a:pt x="15470" y="12571"/>
                      </a:lnTo>
                      <a:lnTo>
                        <a:pt x="15470" y="12952"/>
                      </a:lnTo>
                      <a:lnTo>
                        <a:pt x="16133" y="12952"/>
                      </a:lnTo>
                      <a:lnTo>
                        <a:pt x="16133" y="13270"/>
                      </a:lnTo>
                      <a:lnTo>
                        <a:pt x="16906" y="13270"/>
                      </a:lnTo>
                      <a:lnTo>
                        <a:pt x="16906" y="13968"/>
                      </a:lnTo>
                      <a:lnTo>
                        <a:pt x="18453" y="13968"/>
                      </a:lnTo>
                      <a:lnTo>
                        <a:pt x="18453" y="15048"/>
                      </a:lnTo>
                      <a:lnTo>
                        <a:pt x="19116" y="15365"/>
                      </a:lnTo>
                      <a:lnTo>
                        <a:pt x="19116" y="17841"/>
                      </a:lnTo>
                      <a:lnTo>
                        <a:pt x="18453" y="18159"/>
                      </a:lnTo>
                      <a:lnTo>
                        <a:pt x="18453" y="18540"/>
                      </a:lnTo>
                      <a:lnTo>
                        <a:pt x="17680" y="18540"/>
                      </a:lnTo>
                      <a:lnTo>
                        <a:pt x="17680" y="18857"/>
                      </a:lnTo>
                      <a:lnTo>
                        <a:pt x="16133" y="18857"/>
                      </a:lnTo>
                      <a:lnTo>
                        <a:pt x="15470" y="19238"/>
                      </a:lnTo>
                      <a:lnTo>
                        <a:pt x="14033" y="19238"/>
                      </a:lnTo>
                      <a:lnTo>
                        <a:pt x="14033" y="19556"/>
                      </a:lnTo>
                      <a:lnTo>
                        <a:pt x="6630" y="19556"/>
                      </a:lnTo>
                      <a:lnTo>
                        <a:pt x="6630" y="19937"/>
                      </a:lnTo>
                      <a:lnTo>
                        <a:pt x="8177" y="19556"/>
                      </a:lnTo>
                      <a:lnTo>
                        <a:pt x="7403" y="19556"/>
                      </a:lnTo>
                      <a:lnTo>
                        <a:pt x="9613" y="19556"/>
                      </a:lnTo>
                    </a:path>
                  </a:pathLst>
                </a:custGeom>
                <a:solidFill>
                  <a:srgbClr val="FFFFFF"/>
                </a:solidFill>
                <a:ln w="28575" cap="flat" cmpd="sng">
                  <a:solidFill>
                    <a:schemeClr val="tx1"/>
                  </a:solidFill>
                  <a:prstDash val="solid"/>
                  <a:round/>
                  <a:headEnd type="none" w="med" len="med"/>
                  <a:tailEnd type="none" w="med" len="med"/>
                </a:ln>
                <a:effectLst/>
              </p:spPr>
              <p:txBody>
                <a:bodyPr/>
                <a:lstStyle/>
                <a:p>
                  <a:endParaRPr lang="es-ES_tradnl"/>
                </a:p>
              </p:txBody>
            </p:sp>
            <p:sp>
              <p:nvSpPr>
                <p:cNvPr id="26695" name="Line 71"/>
                <p:cNvSpPr>
                  <a:spLocks noChangeShapeType="1"/>
                </p:cNvSpPr>
                <p:nvPr/>
              </p:nvSpPr>
              <p:spPr bwMode="auto">
                <a:xfrm flipH="1">
                  <a:off x="2815" y="3595"/>
                  <a:ext cx="465" cy="0"/>
                </a:xfrm>
                <a:prstGeom prst="line">
                  <a:avLst/>
                </a:prstGeom>
                <a:noFill/>
                <a:ln w="28575">
                  <a:solidFill>
                    <a:schemeClr val="tx1"/>
                  </a:solidFill>
                  <a:round/>
                  <a:headEnd/>
                  <a:tailEnd type="triangle" w="med" len="med"/>
                </a:ln>
                <a:effectLst/>
              </p:spPr>
              <p:txBody>
                <a:bodyPr/>
                <a:lstStyle/>
                <a:p>
                  <a:endParaRPr lang="es-ES_tradnl"/>
                </a:p>
              </p:txBody>
            </p:sp>
            <p:sp>
              <p:nvSpPr>
                <p:cNvPr id="26696" name="Line 72"/>
                <p:cNvSpPr>
                  <a:spLocks noChangeShapeType="1"/>
                </p:cNvSpPr>
                <p:nvPr/>
              </p:nvSpPr>
              <p:spPr bwMode="auto">
                <a:xfrm>
                  <a:off x="3205" y="3319"/>
                  <a:ext cx="0" cy="399"/>
                </a:xfrm>
                <a:prstGeom prst="line">
                  <a:avLst/>
                </a:prstGeom>
                <a:noFill/>
                <a:ln w="28575">
                  <a:solidFill>
                    <a:schemeClr val="tx1"/>
                  </a:solidFill>
                  <a:round/>
                  <a:headEnd/>
                  <a:tailEnd/>
                </a:ln>
                <a:effectLst/>
              </p:spPr>
              <p:txBody>
                <a:bodyPr/>
                <a:lstStyle/>
                <a:p>
                  <a:endParaRPr lang="es-ES_tradnl"/>
                </a:p>
              </p:txBody>
            </p:sp>
            <p:sp>
              <p:nvSpPr>
                <p:cNvPr id="26697" name="Line 73"/>
                <p:cNvSpPr>
                  <a:spLocks noChangeShapeType="1"/>
                </p:cNvSpPr>
                <p:nvPr/>
              </p:nvSpPr>
              <p:spPr bwMode="auto">
                <a:xfrm>
                  <a:off x="3205" y="3717"/>
                  <a:ext cx="779" cy="1"/>
                </a:xfrm>
                <a:prstGeom prst="line">
                  <a:avLst/>
                </a:prstGeom>
                <a:noFill/>
                <a:ln w="28575">
                  <a:solidFill>
                    <a:schemeClr val="tx1"/>
                  </a:solidFill>
                  <a:round/>
                  <a:headEnd/>
                  <a:tailEnd/>
                </a:ln>
                <a:effectLst/>
              </p:spPr>
              <p:txBody>
                <a:bodyPr/>
                <a:lstStyle/>
                <a:p>
                  <a:endParaRPr lang="es-ES_tradnl"/>
                </a:p>
              </p:txBody>
            </p:sp>
            <p:sp>
              <p:nvSpPr>
                <p:cNvPr id="26698" name="Line 74"/>
                <p:cNvSpPr>
                  <a:spLocks noChangeShapeType="1"/>
                </p:cNvSpPr>
                <p:nvPr/>
              </p:nvSpPr>
              <p:spPr bwMode="auto">
                <a:xfrm flipV="1">
                  <a:off x="3980" y="3326"/>
                  <a:ext cx="0" cy="392"/>
                </a:xfrm>
                <a:prstGeom prst="line">
                  <a:avLst/>
                </a:prstGeom>
                <a:noFill/>
                <a:ln w="28575">
                  <a:solidFill>
                    <a:schemeClr val="tx1"/>
                  </a:solidFill>
                  <a:round/>
                  <a:headEnd/>
                  <a:tailEnd/>
                </a:ln>
                <a:effectLst/>
              </p:spPr>
              <p:txBody>
                <a:bodyPr/>
                <a:lstStyle/>
                <a:p>
                  <a:endParaRPr lang="es-ES_tradnl"/>
                </a:p>
              </p:txBody>
            </p:sp>
            <p:sp>
              <p:nvSpPr>
                <p:cNvPr id="26699" name="Line 75"/>
                <p:cNvSpPr>
                  <a:spLocks noChangeShapeType="1"/>
                </p:cNvSpPr>
                <p:nvPr/>
              </p:nvSpPr>
              <p:spPr bwMode="auto">
                <a:xfrm>
                  <a:off x="3213" y="3355"/>
                  <a:ext cx="755" cy="1"/>
                </a:xfrm>
                <a:prstGeom prst="line">
                  <a:avLst/>
                </a:prstGeom>
                <a:noFill/>
                <a:ln w="28575">
                  <a:solidFill>
                    <a:schemeClr val="tx1"/>
                  </a:solidFill>
                  <a:prstDash val="sysDot"/>
                  <a:round/>
                  <a:headEnd/>
                  <a:tailEnd/>
                </a:ln>
                <a:effectLst/>
              </p:spPr>
              <p:txBody>
                <a:bodyPr/>
                <a:lstStyle/>
                <a:p>
                  <a:endParaRPr lang="es-ES_tradnl"/>
                </a:p>
              </p:txBody>
            </p:sp>
            <p:sp>
              <p:nvSpPr>
                <p:cNvPr id="26700" name="Rectangle 76"/>
                <p:cNvSpPr>
                  <a:spLocks noChangeArrowheads="1"/>
                </p:cNvSpPr>
                <p:nvPr/>
              </p:nvSpPr>
              <p:spPr bwMode="auto">
                <a:xfrm>
                  <a:off x="3983" y="3333"/>
                  <a:ext cx="47" cy="88"/>
                </a:xfrm>
                <a:prstGeom prst="rect">
                  <a:avLst/>
                </a:prstGeom>
                <a:solidFill>
                  <a:srgbClr val="FFFFFF"/>
                </a:solidFill>
                <a:ln w="28575">
                  <a:solidFill>
                    <a:schemeClr val="tx1"/>
                  </a:solidFill>
                  <a:miter lim="800000"/>
                  <a:headEnd/>
                  <a:tailEnd/>
                </a:ln>
                <a:effectLst/>
              </p:spPr>
              <p:txBody>
                <a:bodyPr/>
                <a:lstStyle/>
                <a:p>
                  <a:endParaRPr lang="es-ES_tradnl"/>
                </a:p>
              </p:txBody>
            </p:sp>
            <p:sp>
              <p:nvSpPr>
                <p:cNvPr id="26701" name="Line 77"/>
                <p:cNvSpPr>
                  <a:spLocks noChangeShapeType="1"/>
                </p:cNvSpPr>
                <p:nvPr/>
              </p:nvSpPr>
              <p:spPr bwMode="auto">
                <a:xfrm>
                  <a:off x="4037" y="3377"/>
                  <a:ext cx="292" cy="0"/>
                </a:xfrm>
                <a:prstGeom prst="line">
                  <a:avLst/>
                </a:prstGeom>
                <a:noFill/>
                <a:ln w="28575">
                  <a:solidFill>
                    <a:schemeClr val="tx1"/>
                  </a:solidFill>
                  <a:round/>
                  <a:headEnd/>
                  <a:tailEnd type="triangle" w="med" len="med"/>
                </a:ln>
                <a:effectLst/>
              </p:spPr>
              <p:txBody>
                <a:bodyPr/>
                <a:lstStyle/>
                <a:p>
                  <a:endParaRPr lang="es-ES_tradnl"/>
                </a:p>
              </p:txBody>
            </p:sp>
            <p:sp>
              <p:nvSpPr>
                <p:cNvPr id="26702" name="Line 78"/>
                <p:cNvSpPr>
                  <a:spLocks noChangeShapeType="1"/>
                </p:cNvSpPr>
                <p:nvPr/>
              </p:nvSpPr>
              <p:spPr bwMode="auto">
                <a:xfrm flipH="1">
                  <a:off x="1056" y="2496"/>
                  <a:ext cx="2367" cy="0"/>
                </a:xfrm>
                <a:prstGeom prst="line">
                  <a:avLst/>
                </a:prstGeom>
                <a:noFill/>
                <a:ln w="28575">
                  <a:solidFill>
                    <a:schemeClr val="tx1"/>
                  </a:solidFill>
                  <a:round/>
                  <a:headEnd/>
                  <a:tailEnd/>
                </a:ln>
                <a:effectLst/>
              </p:spPr>
              <p:txBody>
                <a:bodyPr/>
                <a:lstStyle/>
                <a:p>
                  <a:endParaRPr lang="es-ES_tradnl"/>
                </a:p>
              </p:txBody>
            </p:sp>
            <p:sp>
              <p:nvSpPr>
                <p:cNvPr id="26703" name="Line 79"/>
                <p:cNvSpPr>
                  <a:spLocks noChangeShapeType="1"/>
                </p:cNvSpPr>
                <p:nvPr/>
              </p:nvSpPr>
              <p:spPr bwMode="auto">
                <a:xfrm>
                  <a:off x="1680" y="2544"/>
                  <a:ext cx="0" cy="432"/>
                </a:xfrm>
                <a:prstGeom prst="line">
                  <a:avLst/>
                </a:prstGeom>
                <a:noFill/>
                <a:ln w="28575">
                  <a:solidFill>
                    <a:schemeClr val="tx1"/>
                  </a:solidFill>
                  <a:round/>
                  <a:headEnd/>
                  <a:tailEnd type="triangle" w="med" len="med"/>
                </a:ln>
                <a:effectLst/>
              </p:spPr>
              <p:txBody>
                <a:bodyPr/>
                <a:lstStyle/>
                <a:p>
                  <a:endParaRPr lang="es-ES_tradnl"/>
                </a:p>
              </p:txBody>
            </p:sp>
            <p:sp>
              <p:nvSpPr>
                <p:cNvPr id="26704" name="Line 80"/>
                <p:cNvSpPr>
                  <a:spLocks noChangeShapeType="1"/>
                </p:cNvSpPr>
                <p:nvPr/>
              </p:nvSpPr>
              <p:spPr bwMode="auto">
                <a:xfrm>
                  <a:off x="3462" y="2496"/>
                  <a:ext cx="0" cy="903"/>
                </a:xfrm>
                <a:prstGeom prst="line">
                  <a:avLst/>
                </a:prstGeom>
                <a:noFill/>
                <a:ln w="28575">
                  <a:solidFill>
                    <a:schemeClr val="tx1"/>
                  </a:solidFill>
                  <a:round/>
                  <a:headEnd/>
                  <a:tailEnd type="triangle" w="med" len="med"/>
                </a:ln>
                <a:effectLst/>
              </p:spPr>
              <p:txBody>
                <a:bodyPr/>
                <a:lstStyle/>
                <a:p>
                  <a:endParaRPr lang="es-ES_tradnl"/>
                </a:p>
              </p:txBody>
            </p:sp>
            <p:sp>
              <p:nvSpPr>
                <p:cNvPr id="26705" name="Arc 81"/>
                <p:cNvSpPr>
                  <a:spLocks/>
                </p:cNvSpPr>
                <p:nvPr/>
              </p:nvSpPr>
              <p:spPr bwMode="auto">
                <a:xfrm flipH="1">
                  <a:off x="2975" y="3316"/>
                  <a:ext cx="55" cy="3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28575">
                  <a:solidFill>
                    <a:schemeClr val="tx1"/>
                  </a:solidFill>
                  <a:round/>
                  <a:headEnd/>
                  <a:tailEnd/>
                </a:ln>
                <a:effectLst/>
              </p:spPr>
              <p:txBody>
                <a:bodyPr/>
                <a:lstStyle/>
                <a:p>
                  <a:endParaRPr lang="es-ES_tradnl"/>
                </a:p>
              </p:txBody>
            </p:sp>
            <p:sp>
              <p:nvSpPr>
                <p:cNvPr id="26706" name="Arc 82"/>
                <p:cNvSpPr>
                  <a:spLocks/>
                </p:cNvSpPr>
                <p:nvPr/>
              </p:nvSpPr>
              <p:spPr bwMode="auto">
                <a:xfrm>
                  <a:off x="3042" y="3318"/>
                  <a:ext cx="55" cy="3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28575">
                  <a:solidFill>
                    <a:schemeClr val="tx1"/>
                  </a:solidFill>
                  <a:round/>
                  <a:headEnd/>
                  <a:tailEnd/>
                </a:ln>
                <a:effectLst/>
              </p:spPr>
              <p:txBody>
                <a:bodyPr/>
                <a:lstStyle/>
                <a:p>
                  <a:endParaRPr lang="es-ES_tradnl"/>
                </a:p>
              </p:txBody>
            </p:sp>
            <p:sp>
              <p:nvSpPr>
                <p:cNvPr id="26707" name="Line 83"/>
                <p:cNvSpPr>
                  <a:spLocks noChangeShapeType="1"/>
                </p:cNvSpPr>
                <p:nvPr/>
              </p:nvSpPr>
              <p:spPr bwMode="auto">
                <a:xfrm>
                  <a:off x="2974" y="3409"/>
                  <a:ext cx="1" cy="59"/>
                </a:xfrm>
                <a:prstGeom prst="line">
                  <a:avLst/>
                </a:prstGeom>
                <a:noFill/>
                <a:ln w="28575">
                  <a:solidFill>
                    <a:schemeClr val="tx1"/>
                  </a:solidFill>
                  <a:round/>
                  <a:headEnd/>
                  <a:tailEnd/>
                </a:ln>
                <a:effectLst/>
              </p:spPr>
              <p:txBody>
                <a:bodyPr/>
                <a:lstStyle/>
                <a:p>
                  <a:endParaRPr lang="es-ES_tradnl"/>
                </a:p>
              </p:txBody>
            </p:sp>
            <p:sp>
              <p:nvSpPr>
                <p:cNvPr id="26708" name="Line 84"/>
                <p:cNvSpPr>
                  <a:spLocks noChangeShapeType="1"/>
                </p:cNvSpPr>
                <p:nvPr/>
              </p:nvSpPr>
              <p:spPr bwMode="auto">
                <a:xfrm>
                  <a:off x="2988" y="3414"/>
                  <a:ext cx="102" cy="54"/>
                </a:xfrm>
                <a:prstGeom prst="line">
                  <a:avLst/>
                </a:prstGeom>
                <a:noFill/>
                <a:ln w="28575">
                  <a:solidFill>
                    <a:schemeClr val="tx1"/>
                  </a:solidFill>
                  <a:round/>
                  <a:headEnd/>
                  <a:tailEnd/>
                </a:ln>
                <a:effectLst/>
              </p:spPr>
              <p:txBody>
                <a:bodyPr/>
                <a:lstStyle/>
                <a:p>
                  <a:endParaRPr lang="es-ES_tradnl"/>
                </a:p>
              </p:txBody>
            </p:sp>
            <p:sp>
              <p:nvSpPr>
                <p:cNvPr id="26709" name="Line 85"/>
                <p:cNvSpPr>
                  <a:spLocks noChangeShapeType="1"/>
                </p:cNvSpPr>
                <p:nvPr/>
              </p:nvSpPr>
              <p:spPr bwMode="auto">
                <a:xfrm flipV="1">
                  <a:off x="2981" y="3414"/>
                  <a:ext cx="102" cy="54"/>
                </a:xfrm>
                <a:prstGeom prst="line">
                  <a:avLst/>
                </a:prstGeom>
                <a:noFill/>
                <a:ln w="28575">
                  <a:solidFill>
                    <a:schemeClr val="tx1"/>
                  </a:solidFill>
                  <a:round/>
                  <a:headEnd/>
                  <a:tailEnd/>
                </a:ln>
                <a:effectLst/>
              </p:spPr>
              <p:txBody>
                <a:bodyPr/>
                <a:lstStyle/>
                <a:p>
                  <a:endParaRPr lang="es-ES_tradnl"/>
                </a:p>
              </p:txBody>
            </p:sp>
            <p:sp>
              <p:nvSpPr>
                <p:cNvPr id="26710" name="Line 86"/>
                <p:cNvSpPr>
                  <a:spLocks noChangeShapeType="1"/>
                </p:cNvSpPr>
                <p:nvPr/>
              </p:nvSpPr>
              <p:spPr bwMode="auto">
                <a:xfrm>
                  <a:off x="3100" y="3414"/>
                  <a:ext cx="0" cy="59"/>
                </a:xfrm>
                <a:prstGeom prst="line">
                  <a:avLst/>
                </a:prstGeom>
                <a:noFill/>
                <a:ln w="28575">
                  <a:solidFill>
                    <a:schemeClr val="tx1"/>
                  </a:solidFill>
                  <a:round/>
                  <a:headEnd/>
                  <a:tailEnd/>
                </a:ln>
                <a:effectLst/>
              </p:spPr>
              <p:txBody>
                <a:bodyPr/>
                <a:lstStyle/>
                <a:p>
                  <a:endParaRPr lang="es-ES_tradnl"/>
                </a:p>
              </p:txBody>
            </p:sp>
            <p:sp>
              <p:nvSpPr>
                <p:cNvPr id="26711" name="Line 87"/>
                <p:cNvSpPr>
                  <a:spLocks noChangeShapeType="1"/>
                </p:cNvSpPr>
                <p:nvPr/>
              </p:nvSpPr>
              <p:spPr bwMode="auto">
                <a:xfrm flipV="1">
                  <a:off x="3035" y="3347"/>
                  <a:ext cx="1" cy="88"/>
                </a:xfrm>
                <a:prstGeom prst="line">
                  <a:avLst/>
                </a:prstGeom>
                <a:noFill/>
                <a:ln w="28575">
                  <a:solidFill>
                    <a:schemeClr val="tx1"/>
                  </a:solidFill>
                  <a:round/>
                  <a:headEnd/>
                  <a:tailEnd/>
                </a:ln>
                <a:effectLst/>
              </p:spPr>
              <p:txBody>
                <a:bodyPr/>
                <a:lstStyle/>
                <a:p>
                  <a:endParaRPr lang="es-ES_tradnl"/>
                </a:p>
              </p:txBody>
            </p:sp>
            <p:sp>
              <p:nvSpPr>
                <p:cNvPr id="26712" name="Line 88"/>
                <p:cNvSpPr>
                  <a:spLocks noChangeShapeType="1"/>
                </p:cNvSpPr>
                <p:nvPr/>
              </p:nvSpPr>
              <p:spPr bwMode="auto">
                <a:xfrm>
                  <a:off x="2984" y="3345"/>
                  <a:ext cx="103" cy="0"/>
                </a:xfrm>
                <a:prstGeom prst="line">
                  <a:avLst/>
                </a:prstGeom>
                <a:noFill/>
                <a:ln w="28575">
                  <a:solidFill>
                    <a:schemeClr val="tx1"/>
                  </a:solidFill>
                  <a:round/>
                  <a:headEnd/>
                  <a:tailEnd/>
                </a:ln>
                <a:effectLst/>
              </p:spPr>
              <p:txBody>
                <a:bodyPr/>
                <a:lstStyle/>
                <a:p>
                  <a:endParaRPr lang="es-ES_tradnl"/>
                </a:p>
              </p:txBody>
            </p:sp>
            <p:sp>
              <p:nvSpPr>
                <p:cNvPr id="26713" name="Line 89"/>
                <p:cNvSpPr>
                  <a:spLocks noChangeShapeType="1"/>
                </p:cNvSpPr>
                <p:nvPr/>
              </p:nvSpPr>
              <p:spPr bwMode="auto">
                <a:xfrm>
                  <a:off x="2835" y="3438"/>
                  <a:ext cx="126" cy="1"/>
                </a:xfrm>
                <a:prstGeom prst="line">
                  <a:avLst/>
                </a:prstGeom>
                <a:noFill/>
                <a:ln w="28575">
                  <a:solidFill>
                    <a:schemeClr val="tx1"/>
                  </a:solidFill>
                  <a:round/>
                  <a:headEnd/>
                  <a:tailEnd type="triangle" w="med" len="med"/>
                </a:ln>
                <a:effectLst/>
              </p:spPr>
              <p:txBody>
                <a:bodyPr/>
                <a:lstStyle/>
                <a:p>
                  <a:endParaRPr lang="es-ES_tradnl"/>
                </a:p>
              </p:txBody>
            </p:sp>
            <p:sp>
              <p:nvSpPr>
                <p:cNvPr id="26714" name="Line 90"/>
                <p:cNvSpPr>
                  <a:spLocks noChangeShapeType="1"/>
                </p:cNvSpPr>
                <p:nvPr/>
              </p:nvSpPr>
              <p:spPr bwMode="auto">
                <a:xfrm>
                  <a:off x="3103" y="3444"/>
                  <a:ext cx="197" cy="0"/>
                </a:xfrm>
                <a:prstGeom prst="line">
                  <a:avLst/>
                </a:prstGeom>
                <a:noFill/>
                <a:ln w="28575">
                  <a:solidFill>
                    <a:schemeClr val="tx1"/>
                  </a:solidFill>
                  <a:round/>
                  <a:headEnd/>
                  <a:tailEnd/>
                </a:ln>
                <a:effectLst/>
              </p:spPr>
              <p:txBody>
                <a:bodyPr/>
                <a:lstStyle/>
                <a:p>
                  <a:endParaRPr lang="es-ES_tradnl"/>
                </a:p>
              </p:txBody>
            </p:sp>
            <p:sp>
              <p:nvSpPr>
                <p:cNvPr id="26715" name="Freeform 91"/>
                <p:cNvSpPr>
                  <a:spLocks/>
                </p:cNvSpPr>
                <p:nvPr/>
              </p:nvSpPr>
              <p:spPr bwMode="auto">
                <a:xfrm>
                  <a:off x="3259" y="3446"/>
                  <a:ext cx="93" cy="152"/>
                </a:xfrm>
                <a:custGeom>
                  <a:avLst/>
                  <a:gdLst/>
                  <a:ahLst/>
                  <a:cxnLst>
                    <a:cxn ang="0">
                      <a:pos x="10276" y="0"/>
                    </a:cxn>
                    <a:cxn ang="0">
                      <a:pos x="11050" y="381"/>
                    </a:cxn>
                    <a:cxn ang="0">
                      <a:pos x="14033" y="1079"/>
                    </a:cxn>
                    <a:cxn ang="0">
                      <a:pos x="14696" y="1397"/>
                    </a:cxn>
                    <a:cxn ang="0">
                      <a:pos x="16906" y="2095"/>
                    </a:cxn>
                    <a:cxn ang="0">
                      <a:pos x="18453" y="2476"/>
                    </a:cxn>
                    <a:cxn ang="0">
                      <a:pos x="19116" y="3492"/>
                    </a:cxn>
                    <a:cxn ang="0">
                      <a:pos x="19890" y="3873"/>
                    </a:cxn>
                    <a:cxn ang="0">
                      <a:pos x="19116" y="6984"/>
                    </a:cxn>
                    <a:cxn ang="0">
                      <a:pos x="17680" y="7683"/>
                    </a:cxn>
                    <a:cxn ang="0">
                      <a:pos x="14033" y="8063"/>
                    </a:cxn>
                    <a:cxn ang="0">
                      <a:pos x="11050" y="8381"/>
                    </a:cxn>
                    <a:cxn ang="0">
                      <a:pos x="1436" y="8063"/>
                    </a:cxn>
                    <a:cxn ang="0">
                      <a:pos x="0" y="7683"/>
                    </a:cxn>
                    <a:cxn ang="0">
                      <a:pos x="773" y="5968"/>
                    </a:cxn>
                    <a:cxn ang="0">
                      <a:pos x="8177" y="6286"/>
                    </a:cxn>
                    <a:cxn ang="0">
                      <a:pos x="9613" y="6667"/>
                    </a:cxn>
                    <a:cxn ang="0">
                      <a:pos x="11713" y="6984"/>
                    </a:cxn>
                    <a:cxn ang="0">
                      <a:pos x="14033" y="7365"/>
                    </a:cxn>
                    <a:cxn ang="0">
                      <a:pos x="15470" y="7683"/>
                    </a:cxn>
                    <a:cxn ang="0">
                      <a:pos x="16133" y="8063"/>
                    </a:cxn>
                    <a:cxn ang="0">
                      <a:pos x="17680" y="8381"/>
                    </a:cxn>
                    <a:cxn ang="0">
                      <a:pos x="18453" y="8762"/>
                    </a:cxn>
                    <a:cxn ang="0">
                      <a:pos x="16906" y="12571"/>
                    </a:cxn>
                    <a:cxn ang="0">
                      <a:pos x="15470" y="12952"/>
                    </a:cxn>
                    <a:cxn ang="0">
                      <a:pos x="13260" y="13270"/>
                    </a:cxn>
                    <a:cxn ang="0">
                      <a:pos x="11713" y="13651"/>
                    </a:cxn>
                    <a:cxn ang="0">
                      <a:pos x="0" y="13968"/>
                    </a:cxn>
                    <a:cxn ang="0">
                      <a:pos x="773" y="12254"/>
                    </a:cxn>
                    <a:cxn ang="0">
                      <a:pos x="2210" y="11556"/>
                    </a:cxn>
                    <a:cxn ang="0">
                      <a:pos x="2983" y="11175"/>
                    </a:cxn>
                    <a:cxn ang="0">
                      <a:pos x="9613" y="10857"/>
                    </a:cxn>
                    <a:cxn ang="0">
                      <a:pos x="10276" y="11175"/>
                    </a:cxn>
                    <a:cxn ang="0">
                      <a:pos x="11713" y="11556"/>
                    </a:cxn>
                    <a:cxn ang="0">
                      <a:pos x="12597" y="11873"/>
                    </a:cxn>
                    <a:cxn ang="0">
                      <a:pos x="14033" y="12571"/>
                    </a:cxn>
                    <a:cxn ang="0">
                      <a:pos x="15470" y="12952"/>
                    </a:cxn>
                    <a:cxn ang="0">
                      <a:pos x="16133" y="13270"/>
                    </a:cxn>
                    <a:cxn ang="0">
                      <a:pos x="16906" y="13968"/>
                    </a:cxn>
                    <a:cxn ang="0">
                      <a:pos x="18453" y="15048"/>
                    </a:cxn>
                    <a:cxn ang="0">
                      <a:pos x="19116" y="17841"/>
                    </a:cxn>
                    <a:cxn ang="0">
                      <a:pos x="18453" y="18540"/>
                    </a:cxn>
                    <a:cxn ang="0">
                      <a:pos x="17680" y="18857"/>
                    </a:cxn>
                    <a:cxn ang="0">
                      <a:pos x="15470" y="19238"/>
                    </a:cxn>
                    <a:cxn ang="0">
                      <a:pos x="14033" y="19556"/>
                    </a:cxn>
                    <a:cxn ang="0">
                      <a:pos x="6630" y="19937"/>
                    </a:cxn>
                    <a:cxn ang="0">
                      <a:pos x="7403" y="19556"/>
                    </a:cxn>
                  </a:cxnLst>
                  <a:rect l="0" t="0" r="r" b="b"/>
                  <a:pathLst>
                    <a:path w="20000" h="20000">
                      <a:moveTo>
                        <a:pt x="8840" y="0"/>
                      </a:moveTo>
                      <a:lnTo>
                        <a:pt x="10276" y="0"/>
                      </a:lnTo>
                      <a:lnTo>
                        <a:pt x="10276" y="381"/>
                      </a:lnTo>
                      <a:lnTo>
                        <a:pt x="11050" y="381"/>
                      </a:lnTo>
                      <a:lnTo>
                        <a:pt x="12597" y="1079"/>
                      </a:lnTo>
                      <a:lnTo>
                        <a:pt x="14033" y="1079"/>
                      </a:lnTo>
                      <a:lnTo>
                        <a:pt x="14033" y="1397"/>
                      </a:lnTo>
                      <a:lnTo>
                        <a:pt x="14696" y="1397"/>
                      </a:lnTo>
                      <a:lnTo>
                        <a:pt x="15470" y="1778"/>
                      </a:lnTo>
                      <a:lnTo>
                        <a:pt x="16906" y="2095"/>
                      </a:lnTo>
                      <a:lnTo>
                        <a:pt x="17680" y="2476"/>
                      </a:lnTo>
                      <a:lnTo>
                        <a:pt x="18453" y="2476"/>
                      </a:lnTo>
                      <a:lnTo>
                        <a:pt x="18453" y="3175"/>
                      </a:lnTo>
                      <a:lnTo>
                        <a:pt x="19116" y="3492"/>
                      </a:lnTo>
                      <a:lnTo>
                        <a:pt x="19116" y="3873"/>
                      </a:lnTo>
                      <a:lnTo>
                        <a:pt x="19890" y="3873"/>
                      </a:lnTo>
                      <a:lnTo>
                        <a:pt x="19890" y="6984"/>
                      </a:lnTo>
                      <a:lnTo>
                        <a:pt x="19116" y="6984"/>
                      </a:lnTo>
                      <a:lnTo>
                        <a:pt x="19116" y="7365"/>
                      </a:lnTo>
                      <a:lnTo>
                        <a:pt x="17680" y="7683"/>
                      </a:lnTo>
                      <a:lnTo>
                        <a:pt x="15470" y="7683"/>
                      </a:lnTo>
                      <a:lnTo>
                        <a:pt x="14033" y="8063"/>
                      </a:lnTo>
                      <a:lnTo>
                        <a:pt x="11713" y="8063"/>
                      </a:lnTo>
                      <a:lnTo>
                        <a:pt x="11050" y="8381"/>
                      </a:lnTo>
                      <a:lnTo>
                        <a:pt x="1436" y="8381"/>
                      </a:lnTo>
                      <a:lnTo>
                        <a:pt x="1436" y="8063"/>
                      </a:lnTo>
                      <a:lnTo>
                        <a:pt x="773" y="8063"/>
                      </a:lnTo>
                      <a:lnTo>
                        <a:pt x="0" y="7683"/>
                      </a:lnTo>
                      <a:lnTo>
                        <a:pt x="0" y="6286"/>
                      </a:lnTo>
                      <a:lnTo>
                        <a:pt x="773" y="5968"/>
                      </a:lnTo>
                      <a:lnTo>
                        <a:pt x="7403" y="5968"/>
                      </a:lnTo>
                      <a:lnTo>
                        <a:pt x="8177" y="6286"/>
                      </a:lnTo>
                      <a:lnTo>
                        <a:pt x="9613" y="6286"/>
                      </a:lnTo>
                      <a:lnTo>
                        <a:pt x="9613" y="6667"/>
                      </a:lnTo>
                      <a:lnTo>
                        <a:pt x="11050" y="6667"/>
                      </a:lnTo>
                      <a:lnTo>
                        <a:pt x="11713" y="6984"/>
                      </a:lnTo>
                      <a:lnTo>
                        <a:pt x="14033" y="6984"/>
                      </a:lnTo>
                      <a:lnTo>
                        <a:pt x="14033" y="7365"/>
                      </a:lnTo>
                      <a:lnTo>
                        <a:pt x="14696" y="7683"/>
                      </a:lnTo>
                      <a:lnTo>
                        <a:pt x="15470" y="7683"/>
                      </a:lnTo>
                      <a:lnTo>
                        <a:pt x="15470" y="8063"/>
                      </a:lnTo>
                      <a:lnTo>
                        <a:pt x="16133" y="8063"/>
                      </a:lnTo>
                      <a:lnTo>
                        <a:pt x="16906" y="8381"/>
                      </a:lnTo>
                      <a:lnTo>
                        <a:pt x="17680" y="8381"/>
                      </a:lnTo>
                      <a:lnTo>
                        <a:pt x="17680" y="8762"/>
                      </a:lnTo>
                      <a:lnTo>
                        <a:pt x="18453" y="8762"/>
                      </a:lnTo>
                      <a:lnTo>
                        <a:pt x="18453" y="12571"/>
                      </a:lnTo>
                      <a:lnTo>
                        <a:pt x="16906" y="12571"/>
                      </a:lnTo>
                      <a:lnTo>
                        <a:pt x="16133" y="12952"/>
                      </a:lnTo>
                      <a:lnTo>
                        <a:pt x="15470" y="12952"/>
                      </a:lnTo>
                      <a:lnTo>
                        <a:pt x="14696" y="13270"/>
                      </a:lnTo>
                      <a:lnTo>
                        <a:pt x="13260" y="13270"/>
                      </a:lnTo>
                      <a:lnTo>
                        <a:pt x="12597" y="13651"/>
                      </a:lnTo>
                      <a:lnTo>
                        <a:pt x="11713" y="13651"/>
                      </a:lnTo>
                      <a:lnTo>
                        <a:pt x="11050" y="13968"/>
                      </a:lnTo>
                      <a:lnTo>
                        <a:pt x="0" y="13968"/>
                      </a:lnTo>
                      <a:lnTo>
                        <a:pt x="0" y="12571"/>
                      </a:lnTo>
                      <a:lnTo>
                        <a:pt x="773" y="12254"/>
                      </a:lnTo>
                      <a:lnTo>
                        <a:pt x="773" y="11556"/>
                      </a:lnTo>
                      <a:lnTo>
                        <a:pt x="2210" y="11556"/>
                      </a:lnTo>
                      <a:lnTo>
                        <a:pt x="2210" y="11175"/>
                      </a:lnTo>
                      <a:lnTo>
                        <a:pt x="2983" y="11175"/>
                      </a:lnTo>
                      <a:lnTo>
                        <a:pt x="2983" y="10857"/>
                      </a:lnTo>
                      <a:lnTo>
                        <a:pt x="9613" y="10857"/>
                      </a:lnTo>
                      <a:lnTo>
                        <a:pt x="9613" y="11175"/>
                      </a:lnTo>
                      <a:lnTo>
                        <a:pt x="10276" y="11175"/>
                      </a:lnTo>
                      <a:lnTo>
                        <a:pt x="11050" y="11556"/>
                      </a:lnTo>
                      <a:lnTo>
                        <a:pt x="11713" y="11556"/>
                      </a:lnTo>
                      <a:lnTo>
                        <a:pt x="11713" y="11873"/>
                      </a:lnTo>
                      <a:lnTo>
                        <a:pt x="12597" y="11873"/>
                      </a:lnTo>
                      <a:lnTo>
                        <a:pt x="14033" y="12254"/>
                      </a:lnTo>
                      <a:lnTo>
                        <a:pt x="14033" y="12571"/>
                      </a:lnTo>
                      <a:lnTo>
                        <a:pt x="15470" y="12571"/>
                      </a:lnTo>
                      <a:lnTo>
                        <a:pt x="15470" y="12952"/>
                      </a:lnTo>
                      <a:lnTo>
                        <a:pt x="16133" y="12952"/>
                      </a:lnTo>
                      <a:lnTo>
                        <a:pt x="16133" y="13270"/>
                      </a:lnTo>
                      <a:lnTo>
                        <a:pt x="16906" y="13270"/>
                      </a:lnTo>
                      <a:lnTo>
                        <a:pt x="16906" y="13968"/>
                      </a:lnTo>
                      <a:lnTo>
                        <a:pt x="18453" y="13968"/>
                      </a:lnTo>
                      <a:lnTo>
                        <a:pt x="18453" y="15048"/>
                      </a:lnTo>
                      <a:lnTo>
                        <a:pt x="19116" y="15365"/>
                      </a:lnTo>
                      <a:lnTo>
                        <a:pt x="19116" y="17841"/>
                      </a:lnTo>
                      <a:lnTo>
                        <a:pt x="18453" y="18159"/>
                      </a:lnTo>
                      <a:lnTo>
                        <a:pt x="18453" y="18540"/>
                      </a:lnTo>
                      <a:lnTo>
                        <a:pt x="17680" y="18540"/>
                      </a:lnTo>
                      <a:lnTo>
                        <a:pt x="17680" y="18857"/>
                      </a:lnTo>
                      <a:lnTo>
                        <a:pt x="16133" y="18857"/>
                      </a:lnTo>
                      <a:lnTo>
                        <a:pt x="15470" y="19238"/>
                      </a:lnTo>
                      <a:lnTo>
                        <a:pt x="14033" y="19238"/>
                      </a:lnTo>
                      <a:lnTo>
                        <a:pt x="14033" y="19556"/>
                      </a:lnTo>
                      <a:lnTo>
                        <a:pt x="6630" y="19556"/>
                      </a:lnTo>
                      <a:lnTo>
                        <a:pt x="6630" y="19937"/>
                      </a:lnTo>
                      <a:lnTo>
                        <a:pt x="8177" y="19556"/>
                      </a:lnTo>
                      <a:lnTo>
                        <a:pt x="7403" y="19556"/>
                      </a:lnTo>
                      <a:lnTo>
                        <a:pt x="9613" y="19556"/>
                      </a:lnTo>
                    </a:path>
                  </a:pathLst>
                </a:custGeom>
                <a:solidFill>
                  <a:srgbClr val="FFFFFF"/>
                </a:solidFill>
                <a:ln w="28575" cap="flat" cmpd="sng">
                  <a:solidFill>
                    <a:schemeClr val="tx1"/>
                  </a:solidFill>
                  <a:prstDash val="solid"/>
                  <a:round/>
                  <a:headEnd type="none" w="med" len="med"/>
                  <a:tailEnd type="none" w="med" len="med"/>
                </a:ln>
                <a:effectLst/>
              </p:spPr>
              <p:txBody>
                <a:bodyPr/>
                <a:lstStyle/>
                <a:p>
                  <a:endParaRPr lang="es-ES_tradnl"/>
                </a:p>
              </p:txBody>
            </p:sp>
            <p:sp>
              <p:nvSpPr>
                <p:cNvPr id="26716" name="Line 92"/>
                <p:cNvSpPr>
                  <a:spLocks noChangeShapeType="1"/>
                </p:cNvSpPr>
                <p:nvPr/>
              </p:nvSpPr>
              <p:spPr bwMode="auto">
                <a:xfrm flipH="1">
                  <a:off x="2815" y="3595"/>
                  <a:ext cx="465" cy="0"/>
                </a:xfrm>
                <a:prstGeom prst="line">
                  <a:avLst/>
                </a:prstGeom>
                <a:noFill/>
                <a:ln w="28575">
                  <a:solidFill>
                    <a:schemeClr val="tx1"/>
                  </a:solidFill>
                  <a:round/>
                  <a:headEnd/>
                  <a:tailEnd type="triangle" w="med" len="med"/>
                </a:ln>
                <a:effectLst/>
              </p:spPr>
              <p:txBody>
                <a:bodyPr/>
                <a:lstStyle/>
                <a:p>
                  <a:endParaRPr lang="es-ES_tradnl"/>
                </a:p>
              </p:txBody>
            </p:sp>
            <p:sp>
              <p:nvSpPr>
                <p:cNvPr id="26717" name="Line 93"/>
                <p:cNvSpPr>
                  <a:spLocks noChangeShapeType="1"/>
                </p:cNvSpPr>
                <p:nvPr/>
              </p:nvSpPr>
              <p:spPr bwMode="auto">
                <a:xfrm>
                  <a:off x="3205" y="3319"/>
                  <a:ext cx="0" cy="399"/>
                </a:xfrm>
                <a:prstGeom prst="line">
                  <a:avLst/>
                </a:prstGeom>
                <a:noFill/>
                <a:ln w="28575">
                  <a:solidFill>
                    <a:schemeClr val="tx1"/>
                  </a:solidFill>
                  <a:round/>
                  <a:headEnd/>
                  <a:tailEnd/>
                </a:ln>
                <a:effectLst/>
              </p:spPr>
              <p:txBody>
                <a:bodyPr/>
                <a:lstStyle/>
                <a:p>
                  <a:endParaRPr lang="es-ES_tradnl"/>
                </a:p>
              </p:txBody>
            </p:sp>
            <p:sp>
              <p:nvSpPr>
                <p:cNvPr id="26718" name="Line 94"/>
                <p:cNvSpPr>
                  <a:spLocks noChangeShapeType="1"/>
                </p:cNvSpPr>
                <p:nvPr/>
              </p:nvSpPr>
              <p:spPr bwMode="auto">
                <a:xfrm>
                  <a:off x="3205" y="3717"/>
                  <a:ext cx="779" cy="1"/>
                </a:xfrm>
                <a:prstGeom prst="line">
                  <a:avLst/>
                </a:prstGeom>
                <a:noFill/>
                <a:ln w="28575">
                  <a:solidFill>
                    <a:schemeClr val="tx1"/>
                  </a:solidFill>
                  <a:round/>
                  <a:headEnd/>
                  <a:tailEnd/>
                </a:ln>
                <a:effectLst/>
              </p:spPr>
              <p:txBody>
                <a:bodyPr/>
                <a:lstStyle/>
                <a:p>
                  <a:endParaRPr lang="es-ES_tradnl"/>
                </a:p>
              </p:txBody>
            </p:sp>
            <p:sp>
              <p:nvSpPr>
                <p:cNvPr id="26719" name="Line 95"/>
                <p:cNvSpPr>
                  <a:spLocks noChangeShapeType="1"/>
                </p:cNvSpPr>
                <p:nvPr/>
              </p:nvSpPr>
              <p:spPr bwMode="auto">
                <a:xfrm flipV="1">
                  <a:off x="3980" y="3326"/>
                  <a:ext cx="0" cy="392"/>
                </a:xfrm>
                <a:prstGeom prst="line">
                  <a:avLst/>
                </a:prstGeom>
                <a:noFill/>
                <a:ln w="28575">
                  <a:solidFill>
                    <a:schemeClr val="tx1"/>
                  </a:solidFill>
                  <a:round/>
                  <a:headEnd/>
                  <a:tailEnd/>
                </a:ln>
                <a:effectLst/>
              </p:spPr>
              <p:txBody>
                <a:bodyPr/>
                <a:lstStyle/>
                <a:p>
                  <a:endParaRPr lang="es-ES_tradnl"/>
                </a:p>
              </p:txBody>
            </p:sp>
            <p:sp>
              <p:nvSpPr>
                <p:cNvPr id="26720" name="Line 96"/>
                <p:cNvSpPr>
                  <a:spLocks noChangeShapeType="1"/>
                </p:cNvSpPr>
                <p:nvPr/>
              </p:nvSpPr>
              <p:spPr bwMode="auto">
                <a:xfrm>
                  <a:off x="3213" y="3355"/>
                  <a:ext cx="755" cy="1"/>
                </a:xfrm>
                <a:prstGeom prst="line">
                  <a:avLst/>
                </a:prstGeom>
                <a:noFill/>
                <a:ln w="28575">
                  <a:solidFill>
                    <a:schemeClr val="tx1"/>
                  </a:solidFill>
                  <a:prstDash val="sysDot"/>
                  <a:round/>
                  <a:headEnd/>
                  <a:tailEnd/>
                </a:ln>
                <a:effectLst/>
              </p:spPr>
              <p:txBody>
                <a:bodyPr/>
                <a:lstStyle/>
                <a:p>
                  <a:endParaRPr lang="es-ES_tradnl"/>
                </a:p>
              </p:txBody>
            </p:sp>
            <p:sp>
              <p:nvSpPr>
                <p:cNvPr id="26721" name="Rectangle 97"/>
                <p:cNvSpPr>
                  <a:spLocks noChangeArrowheads="1"/>
                </p:cNvSpPr>
                <p:nvPr/>
              </p:nvSpPr>
              <p:spPr bwMode="auto">
                <a:xfrm>
                  <a:off x="3983" y="3333"/>
                  <a:ext cx="47" cy="88"/>
                </a:xfrm>
                <a:prstGeom prst="rect">
                  <a:avLst/>
                </a:prstGeom>
                <a:solidFill>
                  <a:srgbClr val="FFFFFF"/>
                </a:solidFill>
                <a:ln w="28575">
                  <a:solidFill>
                    <a:schemeClr val="tx1"/>
                  </a:solidFill>
                  <a:miter lim="800000"/>
                  <a:headEnd/>
                  <a:tailEnd/>
                </a:ln>
                <a:effectLst/>
              </p:spPr>
              <p:txBody>
                <a:bodyPr/>
                <a:lstStyle/>
                <a:p>
                  <a:endParaRPr lang="es-ES_tradnl"/>
                </a:p>
              </p:txBody>
            </p:sp>
            <p:sp>
              <p:nvSpPr>
                <p:cNvPr id="26722" name="Line 98"/>
                <p:cNvSpPr>
                  <a:spLocks noChangeShapeType="1"/>
                </p:cNvSpPr>
                <p:nvPr/>
              </p:nvSpPr>
              <p:spPr bwMode="auto">
                <a:xfrm>
                  <a:off x="4037" y="3377"/>
                  <a:ext cx="292" cy="0"/>
                </a:xfrm>
                <a:prstGeom prst="line">
                  <a:avLst/>
                </a:prstGeom>
                <a:noFill/>
                <a:ln w="28575">
                  <a:solidFill>
                    <a:schemeClr val="tx1"/>
                  </a:solidFill>
                  <a:round/>
                  <a:headEnd/>
                  <a:tailEnd type="triangle" w="med" len="med"/>
                </a:ln>
                <a:effectLst/>
              </p:spPr>
              <p:txBody>
                <a:bodyPr/>
                <a:lstStyle/>
                <a:p>
                  <a:endParaRPr lang="es-ES_tradnl"/>
                </a:p>
              </p:txBody>
            </p:sp>
            <p:sp>
              <p:nvSpPr>
                <p:cNvPr id="26723" name="Oval 99"/>
                <p:cNvSpPr>
                  <a:spLocks noChangeArrowheads="1"/>
                </p:cNvSpPr>
                <p:nvPr/>
              </p:nvSpPr>
              <p:spPr bwMode="auto">
                <a:xfrm>
                  <a:off x="1584" y="2448"/>
                  <a:ext cx="148" cy="74"/>
                </a:xfrm>
                <a:prstGeom prst="ellipse">
                  <a:avLst/>
                </a:prstGeom>
                <a:solidFill>
                  <a:srgbClr val="FFFFFF"/>
                </a:solidFill>
                <a:ln w="28575">
                  <a:solidFill>
                    <a:schemeClr val="tx1"/>
                  </a:solidFill>
                  <a:round/>
                  <a:headEnd/>
                  <a:tailEnd/>
                </a:ln>
                <a:effectLst/>
              </p:spPr>
              <p:txBody>
                <a:bodyPr/>
                <a:lstStyle/>
                <a:p>
                  <a:endParaRPr lang="es-ES_tradnl"/>
                </a:p>
              </p:txBody>
            </p:sp>
            <p:sp>
              <p:nvSpPr>
                <p:cNvPr id="26724" name="Line 100"/>
                <p:cNvSpPr>
                  <a:spLocks noChangeShapeType="1"/>
                </p:cNvSpPr>
                <p:nvPr/>
              </p:nvSpPr>
              <p:spPr bwMode="auto">
                <a:xfrm>
                  <a:off x="990" y="3217"/>
                  <a:ext cx="480" cy="0"/>
                </a:xfrm>
                <a:prstGeom prst="line">
                  <a:avLst/>
                </a:prstGeom>
                <a:noFill/>
                <a:ln w="28575">
                  <a:solidFill>
                    <a:schemeClr val="tx1"/>
                  </a:solidFill>
                  <a:round/>
                  <a:headEnd/>
                  <a:tailEnd type="triangle" w="med" len="med"/>
                </a:ln>
                <a:effectLst/>
              </p:spPr>
              <p:txBody>
                <a:bodyPr/>
                <a:lstStyle/>
                <a:p>
                  <a:endParaRPr lang="es-ES_tradnl"/>
                </a:p>
              </p:txBody>
            </p:sp>
            <p:sp>
              <p:nvSpPr>
                <p:cNvPr id="26725" name="Rectangle 101"/>
                <p:cNvSpPr>
                  <a:spLocks noChangeArrowheads="1"/>
                </p:cNvSpPr>
                <p:nvPr/>
              </p:nvSpPr>
              <p:spPr bwMode="auto">
                <a:xfrm>
                  <a:off x="631" y="2754"/>
                  <a:ext cx="516" cy="768"/>
                </a:xfrm>
                <a:prstGeom prst="rect">
                  <a:avLst/>
                </a:prstGeom>
                <a:noFill/>
                <a:ln w="28575">
                  <a:noFill/>
                  <a:miter lim="800000"/>
                  <a:headEnd/>
                  <a:tailEnd/>
                </a:ln>
                <a:effectLst/>
              </p:spPr>
              <p:txBody>
                <a:bodyPr lIns="0" tIns="0" rIns="0" bIns="0"/>
                <a:lstStyle/>
                <a:p>
                  <a:pPr fontAlgn="base">
                    <a:lnSpc>
                      <a:spcPct val="100000"/>
                    </a:lnSpc>
                    <a:spcBef>
                      <a:spcPct val="0"/>
                    </a:spcBef>
                    <a:buFontTx/>
                    <a:buNone/>
                  </a:pPr>
                  <a:r>
                    <a:rPr lang="es-ES" sz="1400" b="1" dirty="0">
                      <a:latin typeface="Times New Roman" pitchFamily="18" charset="0"/>
                    </a:rPr>
                    <a:t>Standard</a:t>
                  </a:r>
                </a:p>
                <a:p>
                  <a:pPr fontAlgn="base">
                    <a:lnSpc>
                      <a:spcPct val="100000"/>
                    </a:lnSpc>
                    <a:spcBef>
                      <a:spcPct val="0"/>
                    </a:spcBef>
                    <a:buFontTx/>
                    <a:buNone/>
                  </a:pPr>
                  <a:r>
                    <a:rPr lang="es-ES" sz="1400" b="1" dirty="0">
                      <a:latin typeface="Times New Roman" pitchFamily="18" charset="0"/>
                    </a:rPr>
                    <a:t>+</a:t>
                  </a:r>
                </a:p>
                <a:p>
                  <a:pPr fontAlgn="base">
                    <a:lnSpc>
                      <a:spcPct val="100000"/>
                    </a:lnSpc>
                    <a:spcBef>
                      <a:spcPct val="0"/>
                    </a:spcBef>
                    <a:buFontTx/>
                    <a:buNone/>
                  </a:pPr>
                  <a:r>
                    <a:rPr lang="es-ES" sz="1400" b="1" dirty="0">
                      <a:latin typeface="Times New Roman" pitchFamily="18" charset="0"/>
                    </a:rPr>
                    <a:t>Modelo del proceso</a:t>
                  </a:r>
                </a:p>
              </p:txBody>
            </p:sp>
            <p:sp>
              <p:nvSpPr>
                <p:cNvPr id="26726" name="Rectangle 102"/>
                <p:cNvSpPr>
                  <a:spLocks noChangeArrowheads="1"/>
                </p:cNvSpPr>
                <p:nvPr/>
              </p:nvSpPr>
              <p:spPr bwMode="auto">
                <a:xfrm>
                  <a:off x="1392" y="2304"/>
                  <a:ext cx="1351" cy="136"/>
                </a:xfrm>
                <a:prstGeom prst="rect">
                  <a:avLst/>
                </a:prstGeom>
                <a:noFill/>
                <a:ln w="28575">
                  <a:noFill/>
                  <a:miter lim="800000"/>
                  <a:headEnd/>
                  <a:tailEnd/>
                </a:ln>
                <a:effectLst/>
              </p:spPr>
              <p:txBody>
                <a:bodyPr lIns="0" tIns="0" rIns="0" bIns="0"/>
                <a:lstStyle/>
                <a:p>
                  <a:pPr algn="l" fontAlgn="base">
                    <a:lnSpc>
                      <a:spcPct val="100000"/>
                    </a:lnSpc>
                    <a:spcBef>
                      <a:spcPct val="0"/>
                    </a:spcBef>
                    <a:buFontTx/>
                    <a:buNone/>
                  </a:pPr>
                  <a:r>
                    <a:rPr lang="es-ES" sz="1400" b="1">
                      <a:latin typeface="Times New Roman" pitchFamily="18" charset="0"/>
                    </a:rPr>
                    <a:t>Control pre-alimentado</a:t>
                  </a:r>
                </a:p>
              </p:txBody>
            </p:sp>
            <p:sp>
              <p:nvSpPr>
                <p:cNvPr id="26727" name="Oval 103"/>
                <p:cNvSpPr>
                  <a:spLocks noChangeArrowheads="1"/>
                </p:cNvSpPr>
                <p:nvPr/>
              </p:nvSpPr>
              <p:spPr bwMode="auto">
                <a:xfrm>
                  <a:off x="2256" y="2448"/>
                  <a:ext cx="100" cy="95"/>
                </a:xfrm>
                <a:prstGeom prst="ellipse">
                  <a:avLst/>
                </a:prstGeom>
                <a:solidFill>
                  <a:srgbClr val="FFFFFF"/>
                </a:solidFill>
                <a:ln w="28575">
                  <a:solidFill>
                    <a:schemeClr val="tx1"/>
                  </a:solidFill>
                  <a:round/>
                  <a:headEnd/>
                  <a:tailEnd/>
                </a:ln>
                <a:effectLst/>
              </p:spPr>
              <p:txBody>
                <a:bodyPr/>
                <a:lstStyle/>
                <a:p>
                  <a:endParaRPr lang="es-ES_tradnl"/>
                </a:p>
              </p:txBody>
            </p:sp>
            <p:sp>
              <p:nvSpPr>
                <p:cNvPr id="26728" name="Line 104"/>
                <p:cNvSpPr>
                  <a:spLocks noChangeShapeType="1"/>
                </p:cNvSpPr>
                <p:nvPr/>
              </p:nvSpPr>
              <p:spPr bwMode="auto">
                <a:xfrm>
                  <a:off x="2304" y="2544"/>
                  <a:ext cx="0" cy="432"/>
                </a:xfrm>
                <a:prstGeom prst="line">
                  <a:avLst/>
                </a:prstGeom>
                <a:noFill/>
                <a:ln w="28575">
                  <a:solidFill>
                    <a:schemeClr val="tx1"/>
                  </a:solidFill>
                  <a:round/>
                  <a:headEnd/>
                  <a:tailEnd type="triangle" w="med" len="med"/>
                </a:ln>
                <a:effectLst/>
              </p:spPr>
              <p:txBody>
                <a:bodyPr/>
                <a:lstStyle/>
                <a:p>
                  <a:endParaRPr lang="es-ES_tradnl"/>
                </a:p>
              </p:txBody>
            </p:sp>
            <p:sp>
              <p:nvSpPr>
                <p:cNvPr id="26729" name="Freeform 105"/>
                <p:cNvSpPr>
                  <a:spLocks/>
                </p:cNvSpPr>
                <p:nvPr/>
              </p:nvSpPr>
              <p:spPr bwMode="auto">
                <a:xfrm>
                  <a:off x="2544" y="3072"/>
                  <a:ext cx="519" cy="192"/>
                </a:xfrm>
                <a:custGeom>
                  <a:avLst/>
                  <a:gdLst/>
                  <a:ahLst/>
                  <a:cxnLst>
                    <a:cxn ang="0">
                      <a:pos x="0" y="0"/>
                    </a:cxn>
                    <a:cxn ang="0">
                      <a:pos x="19985" y="0"/>
                    </a:cxn>
                    <a:cxn ang="0">
                      <a:pos x="19985" y="19954"/>
                    </a:cxn>
                  </a:cxnLst>
                  <a:rect l="0" t="0" r="r" b="b"/>
                  <a:pathLst>
                    <a:path w="20000" h="20000">
                      <a:moveTo>
                        <a:pt x="0" y="0"/>
                      </a:moveTo>
                      <a:lnTo>
                        <a:pt x="19985" y="0"/>
                      </a:lnTo>
                      <a:lnTo>
                        <a:pt x="19985" y="19954"/>
                      </a:lnTo>
                    </a:path>
                  </a:pathLst>
                </a:custGeom>
                <a:noFill/>
                <a:ln w="28575" cap="flat" cmpd="sng">
                  <a:solidFill>
                    <a:schemeClr val="tx1"/>
                  </a:solidFill>
                  <a:prstDash val="solid"/>
                  <a:round/>
                  <a:headEnd type="none" w="sm" len="sm"/>
                  <a:tailEnd type="triangle" w="sm" len="sm"/>
                </a:ln>
                <a:effectLst/>
              </p:spPr>
              <p:txBody>
                <a:bodyPr/>
                <a:lstStyle/>
                <a:p>
                  <a:endParaRPr lang="es-ES_tradnl"/>
                </a:p>
              </p:txBody>
            </p:sp>
            <p:sp>
              <p:nvSpPr>
                <p:cNvPr id="26730" name="Text Box 106"/>
                <p:cNvSpPr txBox="1">
                  <a:spLocks noChangeArrowheads="1"/>
                </p:cNvSpPr>
                <p:nvPr/>
              </p:nvSpPr>
              <p:spPr bwMode="auto">
                <a:xfrm>
                  <a:off x="1488" y="2976"/>
                  <a:ext cx="1008" cy="332"/>
                </a:xfrm>
                <a:prstGeom prst="rect">
                  <a:avLst/>
                </a:prstGeom>
                <a:noFill/>
                <a:ln w="9525">
                  <a:noFill/>
                  <a:miter lim="800000"/>
                  <a:headEnd/>
                  <a:tailEnd/>
                </a:ln>
                <a:effectLst/>
              </p:spPr>
              <p:txBody>
                <a:bodyPr>
                  <a:spAutoFit/>
                </a:bodyPr>
                <a:lstStyle/>
                <a:p>
                  <a:pPr eaLnBrk="1" fontAlgn="base" hangingPunct="1">
                    <a:lnSpc>
                      <a:spcPct val="100000"/>
                    </a:lnSpc>
                    <a:buFontTx/>
                    <a:buNone/>
                  </a:pPr>
                  <a:r>
                    <a:rPr lang="es-ES_tradnl" sz="1400" b="1">
                      <a:latin typeface="Times New Roman" pitchFamily="18" charset="0"/>
                    </a:rPr>
                    <a:t>Controlador pre-alimentado</a:t>
                  </a:r>
                  <a:endParaRPr lang="es-ES" sz="1400" b="1">
                    <a:latin typeface="Times New Roman" pitchFamily="18" charset="0"/>
                  </a:endParaRPr>
                </a:p>
              </p:txBody>
            </p:sp>
            <p:sp>
              <p:nvSpPr>
                <p:cNvPr id="26731" name="Text Box 107"/>
                <p:cNvSpPr txBox="1">
                  <a:spLocks noChangeArrowheads="1"/>
                </p:cNvSpPr>
                <p:nvPr/>
              </p:nvSpPr>
              <p:spPr bwMode="auto">
                <a:xfrm>
                  <a:off x="1191" y="2528"/>
                  <a:ext cx="624" cy="407"/>
                </a:xfrm>
                <a:prstGeom prst="rect">
                  <a:avLst/>
                </a:prstGeom>
                <a:noFill/>
                <a:ln w="9525">
                  <a:noFill/>
                  <a:miter lim="800000"/>
                  <a:headEnd/>
                  <a:tailEnd/>
                </a:ln>
                <a:effectLst/>
              </p:spPr>
              <p:txBody>
                <a:bodyPr>
                  <a:spAutoFit/>
                </a:bodyPr>
                <a:lstStyle/>
                <a:p>
                  <a:pPr eaLnBrk="1" fontAlgn="base" hangingPunct="1">
                    <a:lnSpc>
                      <a:spcPct val="100000"/>
                    </a:lnSpc>
                    <a:buFontTx/>
                    <a:buNone/>
                  </a:pPr>
                  <a:r>
                    <a:rPr lang="es-ES_tradnl" sz="1200" b="1" dirty="0" smtClean="0">
                      <a:latin typeface="Times New Roman" pitchFamily="18" charset="0"/>
                    </a:rPr>
                    <a:t>Tempe-</a:t>
                  </a:r>
                  <a:r>
                    <a:rPr lang="es-ES_tradnl" sz="1200" b="1" dirty="0" err="1" smtClean="0">
                      <a:latin typeface="Times New Roman" pitchFamily="18" charset="0"/>
                    </a:rPr>
                    <a:t>ratura</a:t>
                  </a:r>
                  <a:r>
                    <a:rPr lang="es-ES_tradnl" sz="1200" b="1" dirty="0" smtClean="0">
                      <a:latin typeface="Times New Roman" pitchFamily="18" charset="0"/>
                    </a:rPr>
                    <a:t> entrada</a:t>
                  </a:r>
                  <a:endParaRPr lang="es-ES" sz="1200" b="1" dirty="0">
                    <a:latin typeface="Times New Roman" pitchFamily="18" charset="0"/>
                  </a:endParaRPr>
                </a:p>
              </p:txBody>
            </p:sp>
            <p:sp>
              <p:nvSpPr>
                <p:cNvPr id="26732" name="Text Box 108"/>
                <p:cNvSpPr txBox="1">
                  <a:spLocks noChangeArrowheads="1"/>
                </p:cNvSpPr>
                <p:nvPr/>
              </p:nvSpPr>
              <p:spPr bwMode="auto">
                <a:xfrm>
                  <a:off x="1867" y="2574"/>
                  <a:ext cx="677" cy="291"/>
                </a:xfrm>
                <a:prstGeom prst="rect">
                  <a:avLst/>
                </a:prstGeom>
                <a:noFill/>
                <a:ln w="9525">
                  <a:noFill/>
                  <a:miter lim="800000"/>
                  <a:headEnd/>
                  <a:tailEnd/>
                </a:ln>
                <a:effectLst/>
              </p:spPr>
              <p:txBody>
                <a:bodyPr wrap="square">
                  <a:spAutoFit/>
                </a:bodyPr>
                <a:lstStyle/>
                <a:p>
                  <a:pPr eaLnBrk="1" fontAlgn="base" hangingPunct="1">
                    <a:lnSpc>
                      <a:spcPct val="100000"/>
                    </a:lnSpc>
                    <a:buFontTx/>
                    <a:buNone/>
                  </a:pPr>
                  <a:r>
                    <a:rPr lang="es-ES_tradnl" sz="1200" b="1" dirty="0" smtClean="0">
                      <a:latin typeface="Times New Roman" pitchFamily="18" charset="0"/>
                    </a:rPr>
                    <a:t>Caudal entrada</a:t>
                  </a:r>
                  <a:endParaRPr lang="es-ES" sz="1200" b="1" dirty="0">
                    <a:latin typeface="Times New Roman" pitchFamily="18" charset="0"/>
                  </a:endParaRPr>
                </a:p>
              </p:txBody>
            </p:sp>
          </p:grpSp>
        </p:grpSp>
        <p:sp>
          <p:nvSpPr>
            <p:cNvPr id="112" name="111 CuadroTexto"/>
            <p:cNvSpPr txBox="1"/>
            <p:nvPr/>
          </p:nvSpPr>
          <p:spPr>
            <a:xfrm>
              <a:off x="6516914" y="3429000"/>
              <a:ext cx="1712685" cy="276999"/>
            </a:xfrm>
            <a:prstGeom prst="rect">
              <a:avLst/>
            </a:prstGeom>
            <a:noFill/>
          </p:spPr>
          <p:txBody>
            <a:bodyPr wrap="square" rtlCol="0">
              <a:spAutoFit/>
            </a:bodyPr>
            <a:lstStyle/>
            <a:p>
              <a:r>
                <a:rPr lang="es-ES_tradnl" sz="1200" dirty="0" smtClean="0">
                  <a:latin typeface="Times New Roman" pitchFamily="18" charset="0"/>
                  <a:cs typeface="Times New Roman" pitchFamily="18" charset="0"/>
                </a:rPr>
                <a:t>Temperatura salida</a:t>
              </a:r>
              <a:endParaRPr lang="es-ES_tradnl" sz="1200"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2 Marcador de fecha"/>
          <p:cNvSpPr>
            <a:spLocks noGrp="1"/>
          </p:cNvSpPr>
          <p:nvPr>
            <p:ph type="dt" sz="half" idx="10"/>
          </p:nvPr>
        </p:nvSpPr>
        <p:spPr/>
        <p:txBody>
          <a:bodyPr/>
          <a:lstStyle/>
          <a:p>
            <a:fld id="{E8550D0E-5E4C-4DF1-8CE2-085277095FFC}" type="datetime1">
              <a:rPr lang="es-ES_tradnl"/>
              <a:pPr/>
              <a:t>15/05/2011</a:t>
            </a:fld>
            <a:endParaRPr lang="es-ES_tradnl"/>
          </a:p>
        </p:txBody>
      </p:sp>
      <p:sp>
        <p:nvSpPr>
          <p:cNvPr id="69" name="3 Marcador de pie de página"/>
          <p:cNvSpPr>
            <a:spLocks noGrp="1"/>
          </p:cNvSpPr>
          <p:nvPr>
            <p:ph type="ftr" sz="quarter" idx="11"/>
          </p:nvPr>
        </p:nvSpPr>
        <p:spPr/>
        <p:txBody>
          <a:bodyPr/>
          <a:lstStyle/>
          <a:p>
            <a:r>
              <a:rPr lang="es-ES_tradnl" dirty="0"/>
              <a:t>Análisis de Peligros y Puntos de Control Críticos- Enric Riera Valls, </a:t>
            </a:r>
            <a:r>
              <a:rPr lang="es-ES_tradnl" dirty="0" err="1"/>
              <a:t>Maig</a:t>
            </a:r>
            <a:r>
              <a:rPr lang="es-ES_tradnl" dirty="0"/>
              <a:t> 2007</a:t>
            </a:r>
          </a:p>
        </p:txBody>
      </p:sp>
      <p:sp>
        <p:nvSpPr>
          <p:cNvPr id="70" name="4 Marcador de número de diapositiva"/>
          <p:cNvSpPr>
            <a:spLocks noGrp="1"/>
          </p:cNvSpPr>
          <p:nvPr>
            <p:ph type="sldNum" sz="quarter" idx="12"/>
          </p:nvPr>
        </p:nvSpPr>
        <p:spPr/>
        <p:txBody>
          <a:bodyPr/>
          <a:lstStyle/>
          <a:p>
            <a:fld id="{66CF7E2F-4053-4444-9B9D-1A9325FBC764}" type="slidenum">
              <a:rPr lang="es-ES_tradnl"/>
              <a:pPr/>
              <a:t>15</a:t>
            </a:fld>
            <a:endParaRPr lang="es-ES_tradnl"/>
          </a:p>
        </p:txBody>
      </p:sp>
      <p:sp>
        <p:nvSpPr>
          <p:cNvPr id="27650" name="Rectangle 2"/>
          <p:cNvSpPr>
            <a:spLocks noGrp="1" noChangeArrowheads="1"/>
          </p:cNvSpPr>
          <p:nvPr>
            <p:ph type="title"/>
          </p:nvPr>
        </p:nvSpPr>
        <p:spPr>
          <a:xfrm>
            <a:off x="451338" y="549276"/>
            <a:ext cx="8153400" cy="519113"/>
          </a:xfrm>
        </p:spPr>
        <p:txBody>
          <a:bodyPr/>
          <a:lstStyle/>
          <a:p>
            <a:r>
              <a:rPr lang="es-ES_tradnl" sz="1600" b="1"/>
              <a:t>MODALIDADES DE CONTROL: CONTROL COMPUESTO</a:t>
            </a:r>
            <a:endParaRPr lang="es-ES" sz="1600" b="1"/>
          </a:p>
        </p:txBody>
      </p:sp>
      <p:grpSp>
        <p:nvGrpSpPr>
          <p:cNvPr id="2" name="Group 3"/>
          <p:cNvGrpSpPr>
            <a:grpSpLocks/>
          </p:cNvGrpSpPr>
          <p:nvPr/>
        </p:nvGrpSpPr>
        <p:grpSpPr bwMode="auto">
          <a:xfrm>
            <a:off x="685800" y="1335313"/>
            <a:ext cx="7587344" cy="4151087"/>
            <a:chOff x="240" y="1248"/>
            <a:chExt cx="4752" cy="2544"/>
          </a:xfrm>
        </p:grpSpPr>
        <p:sp>
          <p:nvSpPr>
            <p:cNvPr id="27652" name="Line 4"/>
            <p:cNvSpPr>
              <a:spLocks noChangeShapeType="1"/>
            </p:cNvSpPr>
            <p:nvPr/>
          </p:nvSpPr>
          <p:spPr bwMode="auto">
            <a:xfrm>
              <a:off x="3925" y="2011"/>
              <a:ext cx="1" cy="1029"/>
            </a:xfrm>
            <a:prstGeom prst="line">
              <a:avLst/>
            </a:prstGeom>
            <a:noFill/>
            <a:ln w="9525">
              <a:solidFill>
                <a:srgbClr val="000000"/>
              </a:solidFill>
              <a:round/>
              <a:headEnd/>
              <a:tailEnd type="triangle" w="med" len="med"/>
            </a:ln>
            <a:effectLst/>
          </p:spPr>
          <p:txBody>
            <a:bodyPr/>
            <a:lstStyle/>
            <a:p>
              <a:endParaRPr lang="es-ES_tradnl"/>
            </a:p>
          </p:txBody>
        </p:sp>
        <p:sp>
          <p:nvSpPr>
            <p:cNvPr id="27653" name="Line 5"/>
            <p:cNvSpPr>
              <a:spLocks noChangeShapeType="1"/>
            </p:cNvSpPr>
            <p:nvPr/>
          </p:nvSpPr>
          <p:spPr bwMode="auto">
            <a:xfrm>
              <a:off x="3925" y="2011"/>
              <a:ext cx="1" cy="1029"/>
            </a:xfrm>
            <a:prstGeom prst="line">
              <a:avLst/>
            </a:prstGeom>
            <a:noFill/>
            <a:ln w="9525">
              <a:solidFill>
                <a:schemeClr val="tx1"/>
              </a:solidFill>
              <a:round/>
              <a:headEnd/>
              <a:tailEnd type="triangle" w="med" len="med"/>
            </a:ln>
            <a:effectLst/>
          </p:spPr>
          <p:txBody>
            <a:bodyPr/>
            <a:lstStyle/>
            <a:p>
              <a:endParaRPr lang="es-ES_tradnl"/>
            </a:p>
          </p:txBody>
        </p:sp>
        <p:sp>
          <p:nvSpPr>
            <p:cNvPr id="27654" name="Arc 6"/>
            <p:cNvSpPr>
              <a:spLocks/>
            </p:cNvSpPr>
            <p:nvPr/>
          </p:nvSpPr>
          <p:spPr bwMode="auto">
            <a:xfrm flipH="1">
              <a:off x="3465" y="2864"/>
              <a:ext cx="52" cy="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9525">
              <a:solidFill>
                <a:srgbClr val="000000"/>
              </a:solidFill>
              <a:round/>
              <a:headEnd/>
              <a:tailEnd/>
            </a:ln>
            <a:effectLst/>
          </p:spPr>
          <p:txBody>
            <a:bodyPr/>
            <a:lstStyle/>
            <a:p>
              <a:endParaRPr lang="es-ES_tradnl"/>
            </a:p>
          </p:txBody>
        </p:sp>
        <p:sp>
          <p:nvSpPr>
            <p:cNvPr id="27655" name="Arc 7"/>
            <p:cNvSpPr>
              <a:spLocks/>
            </p:cNvSpPr>
            <p:nvPr/>
          </p:nvSpPr>
          <p:spPr bwMode="auto">
            <a:xfrm flipH="1">
              <a:off x="3465" y="2864"/>
              <a:ext cx="52" cy="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9525">
              <a:solidFill>
                <a:srgbClr val="000000"/>
              </a:solidFill>
              <a:round/>
              <a:headEnd/>
              <a:tailEnd/>
            </a:ln>
            <a:effectLst/>
          </p:spPr>
          <p:txBody>
            <a:bodyPr/>
            <a:lstStyle/>
            <a:p>
              <a:endParaRPr lang="es-ES_tradnl"/>
            </a:p>
          </p:txBody>
        </p:sp>
        <p:sp>
          <p:nvSpPr>
            <p:cNvPr id="27656" name="Arc 8"/>
            <p:cNvSpPr>
              <a:spLocks/>
            </p:cNvSpPr>
            <p:nvPr/>
          </p:nvSpPr>
          <p:spPr bwMode="auto">
            <a:xfrm>
              <a:off x="3529" y="2868"/>
              <a:ext cx="51" cy="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9525">
              <a:solidFill>
                <a:srgbClr val="000000"/>
              </a:solidFill>
              <a:round/>
              <a:headEnd/>
              <a:tailEnd/>
            </a:ln>
            <a:effectLst/>
          </p:spPr>
          <p:txBody>
            <a:bodyPr/>
            <a:lstStyle/>
            <a:p>
              <a:endParaRPr lang="es-ES_tradnl"/>
            </a:p>
          </p:txBody>
        </p:sp>
        <p:sp>
          <p:nvSpPr>
            <p:cNvPr id="27657" name="Arc 9"/>
            <p:cNvSpPr>
              <a:spLocks/>
            </p:cNvSpPr>
            <p:nvPr/>
          </p:nvSpPr>
          <p:spPr bwMode="auto">
            <a:xfrm>
              <a:off x="3529" y="2868"/>
              <a:ext cx="51" cy="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9525">
              <a:solidFill>
                <a:srgbClr val="000000"/>
              </a:solidFill>
              <a:round/>
              <a:headEnd/>
              <a:tailEnd/>
            </a:ln>
            <a:effectLst/>
          </p:spPr>
          <p:txBody>
            <a:bodyPr/>
            <a:lstStyle/>
            <a:p>
              <a:endParaRPr lang="es-ES_tradnl"/>
            </a:p>
          </p:txBody>
        </p:sp>
        <p:sp>
          <p:nvSpPr>
            <p:cNvPr id="27658" name="Line 10"/>
            <p:cNvSpPr>
              <a:spLocks noChangeShapeType="1"/>
            </p:cNvSpPr>
            <p:nvPr/>
          </p:nvSpPr>
          <p:spPr bwMode="auto">
            <a:xfrm>
              <a:off x="3464" y="2990"/>
              <a:ext cx="1" cy="79"/>
            </a:xfrm>
            <a:prstGeom prst="line">
              <a:avLst/>
            </a:prstGeom>
            <a:noFill/>
            <a:ln w="12700">
              <a:solidFill>
                <a:srgbClr val="000000"/>
              </a:solidFill>
              <a:round/>
              <a:headEnd/>
              <a:tailEnd/>
            </a:ln>
            <a:effectLst/>
          </p:spPr>
          <p:txBody>
            <a:bodyPr/>
            <a:lstStyle/>
            <a:p>
              <a:endParaRPr lang="es-ES_tradnl"/>
            </a:p>
          </p:txBody>
        </p:sp>
        <p:sp>
          <p:nvSpPr>
            <p:cNvPr id="27659" name="Line 11"/>
            <p:cNvSpPr>
              <a:spLocks noChangeShapeType="1"/>
            </p:cNvSpPr>
            <p:nvPr/>
          </p:nvSpPr>
          <p:spPr bwMode="auto">
            <a:xfrm>
              <a:off x="3471" y="2997"/>
              <a:ext cx="1" cy="79"/>
            </a:xfrm>
            <a:prstGeom prst="line">
              <a:avLst/>
            </a:prstGeom>
            <a:noFill/>
            <a:ln w="12700">
              <a:solidFill>
                <a:schemeClr val="tx1"/>
              </a:solidFill>
              <a:round/>
              <a:headEnd/>
              <a:tailEnd/>
            </a:ln>
            <a:effectLst/>
          </p:spPr>
          <p:txBody>
            <a:bodyPr/>
            <a:lstStyle/>
            <a:p>
              <a:endParaRPr lang="es-ES_tradnl"/>
            </a:p>
          </p:txBody>
        </p:sp>
        <p:sp>
          <p:nvSpPr>
            <p:cNvPr id="27660" name="Line 12"/>
            <p:cNvSpPr>
              <a:spLocks noChangeShapeType="1"/>
            </p:cNvSpPr>
            <p:nvPr/>
          </p:nvSpPr>
          <p:spPr bwMode="auto">
            <a:xfrm>
              <a:off x="3477" y="2997"/>
              <a:ext cx="97" cy="72"/>
            </a:xfrm>
            <a:prstGeom prst="line">
              <a:avLst/>
            </a:prstGeom>
            <a:noFill/>
            <a:ln w="12700">
              <a:solidFill>
                <a:srgbClr val="000000"/>
              </a:solidFill>
              <a:round/>
              <a:headEnd/>
              <a:tailEnd/>
            </a:ln>
            <a:effectLst/>
          </p:spPr>
          <p:txBody>
            <a:bodyPr/>
            <a:lstStyle/>
            <a:p>
              <a:endParaRPr lang="es-ES_tradnl"/>
            </a:p>
          </p:txBody>
        </p:sp>
        <p:sp>
          <p:nvSpPr>
            <p:cNvPr id="27661" name="Line 13"/>
            <p:cNvSpPr>
              <a:spLocks noChangeShapeType="1"/>
            </p:cNvSpPr>
            <p:nvPr/>
          </p:nvSpPr>
          <p:spPr bwMode="auto">
            <a:xfrm>
              <a:off x="3477" y="2997"/>
              <a:ext cx="97" cy="72"/>
            </a:xfrm>
            <a:prstGeom prst="line">
              <a:avLst/>
            </a:prstGeom>
            <a:noFill/>
            <a:ln w="12700">
              <a:solidFill>
                <a:schemeClr val="tx1"/>
              </a:solidFill>
              <a:round/>
              <a:headEnd/>
              <a:tailEnd/>
            </a:ln>
            <a:effectLst/>
          </p:spPr>
          <p:txBody>
            <a:bodyPr/>
            <a:lstStyle/>
            <a:p>
              <a:endParaRPr lang="es-ES_tradnl"/>
            </a:p>
          </p:txBody>
        </p:sp>
        <p:sp>
          <p:nvSpPr>
            <p:cNvPr id="27662" name="Line 14"/>
            <p:cNvSpPr>
              <a:spLocks noChangeShapeType="1"/>
            </p:cNvSpPr>
            <p:nvPr/>
          </p:nvSpPr>
          <p:spPr bwMode="auto">
            <a:xfrm flipV="1">
              <a:off x="3471" y="2997"/>
              <a:ext cx="96" cy="72"/>
            </a:xfrm>
            <a:prstGeom prst="line">
              <a:avLst/>
            </a:prstGeom>
            <a:noFill/>
            <a:ln w="12700">
              <a:solidFill>
                <a:srgbClr val="000000"/>
              </a:solidFill>
              <a:round/>
              <a:headEnd/>
              <a:tailEnd/>
            </a:ln>
            <a:effectLst/>
          </p:spPr>
          <p:txBody>
            <a:bodyPr/>
            <a:lstStyle/>
            <a:p>
              <a:endParaRPr lang="es-ES_tradnl"/>
            </a:p>
          </p:txBody>
        </p:sp>
        <p:sp>
          <p:nvSpPr>
            <p:cNvPr id="27663" name="Line 15"/>
            <p:cNvSpPr>
              <a:spLocks noChangeShapeType="1"/>
            </p:cNvSpPr>
            <p:nvPr/>
          </p:nvSpPr>
          <p:spPr bwMode="auto">
            <a:xfrm flipV="1">
              <a:off x="3471" y="2997"/>
              <a:ext cx="96" cy="72"/>
            </a:xfrm>
            <a:prstGeom prst="line">
              <a:avLst/>
            </a:prstGeom>
            <a:noFill/>
            <a:ln w="12700">
              <a:solidFill>
                <a:schemeClr val="tx1"/>
              </a:solidFill>
              <a:round/>
              <a:headEnd/>
              <a:tailEnd/>
            </a:ln>
            <a:effectLst/>
          </p:spPr>
          <p:txBody>
            <a:bodyPr/>
            <a:lstStyle/>
            <a:p>
              <a:endParaRPr lang="es-ES_tradnl"/>
            </a:p>
          </p:txBody>
        </p:sp>
        <p:sp>
          <p:nvSpPr>
            <p:cNvPr id="27664" name="Line 16"/>
            <p:cNvSpPr>
              <a:spLocks noChangeShapeType="1"/>
            </p:cNvSpPr>
            <p:nvPr/>
          </p:nvSpPr>
          <p:spPr bwMode="auto">
            <a:xfrm>
              <a:off x="3583" y="2997"/>
              <a:ext cx="0" cy="79"/>
            </a:xfrm>
            <a:prstGeom prst="line">
              <a:avLst/>
            </a:prstGeom>
            <a:noFill/>
            <a:ln w="12700">
              <a:solidFill>
                <a:srgbClr val="000000"/>
              </a:solidFill>
              <a:round/>
              <a:headEnd/>
              <a:tailEnd/>
            </a:ln>
            <a:effectLst/>
          </p:spPr>
          <p:txBody>
            <a:bodyPr/>
            <a:lstStyle/>
            <a:p>
              <a:endParaRPr lang="es-ES_tradnl"/>
            </a:p>
          </p:txBody>
        </p:sp>
        <p:sp>
          <p:nvSpPr>
            <p:cNvPr id="27665" name="Line 17"/>
            <p:cNvSpPr>
              <a:spLocks noChangeShapeType="1"/>
            </p:cNvSpPr>
            <p:nvPr/>
          </p:nvSpPr>
          <p:spPr bwMode="auto">
            <a:xfrm>
              <a:off x="3576" y="2995"/>
              <a:ext cx="0" cy="79"/>
            </a:xfrm>
            <a:prstGeom prst="line">
              <a:avLst/>
            </a:prstGeom>
            <a:noFill/>
            <a:ln w="12700">
              <a:solidFill>
                <a:schemeClr val="tx1"/>
              </a:solidFill>
              <a:round/>
              <a:headEnd/>
              <a:tailEnd/>
            </a:ln>
            <a:effectLst/>
          </p:spPr>
          <p:txBody>
            <a:bodyPr/>
            <a:lstStyle/>
            <a:p>
              <a:endParaRPr lang="es-ES_tradnl"/>
            </a:p>
          </p:txBody>
        </p:sp>
        <p:sp>
          <p:nvSpPr>
            <p:cNvPr id="27666" name="Line 18"/>
            <p:cNvSpPr>
              <a:spLocks noChangeShapeType="1"/>
            </p:cNvSpPr>
            <p:nvPr/>
          </p:nvSpPr>
          <p:spPr bwMode="auto">
            <a:xfrm flipV="1">
              <a:off x="3519" y="2903"/>
              <a:ext cx="0" cy="118"/>
            </a:xfrm>
            <a:prstGeom prst="line">
              <a:avLst/>
            </a:prstGeom>
            <a:noFill/>
            <a:ln w="12700">
              <a:solidFill>
                <a:srgbClr val="000000"/>
              </a:solidFill>
              <a:round/>
              <a:headEnd/>
              <a:tailEnd/>
            </a:ln>
            <a:effectLst/>
          </p:spPr>
          <p:txBody>
            <a:bodyPr/>
            <a:lstStyle/>
            <a:p>
              <a:endParaRPr lang="es-ES_tradnl"/>
            </a:p>
          </p:txBody>
        </p:sp>
        <p:sp>
          <p:nvSpPr>
            <p:cNvPr id="27667" name="Line 19"/>
            <p:cNvSpPr>
              <a:spLocks noChangeShapeType="1"/>
            </p:cNvSpPr>
            <p:nvPr/>
          </p:nvSpPr>
          <p:spPr bwMode="auto">
            <a:xfrm flipV="1">
              <a:off x="3519" y="2903"/>
              <a:ext cx="0" cy="118"/>
            </a:xfrm>
            <a:prstGeom prst="line">
              <a:avLst/>
            </a:prstGeom>
            <a:noFill/>
            <a:ln w="12700">
              <a:solidFill>
                <a:schemeClr val="tx1"/>
              </a:solidFill>
              <a:round/>
              <a:headEnd/>
              <a:tailEnd/>
            </a:ln>
            <a:effectLst/>
          </p:spPr>
          <p:txBody>
            <a:bodyPr/>
            <a:lstStyle/>
            <a:p>
              <a:endParaRPr lang="es-ES_tradnl"/>
            </a:p>
          </p:txBody>
        </p:sp>
        <p:sp>
          <p:nvSpPr>
            <p:cNvPr id="27668" name="Line 20"/>
            <p:cNvSpPr>
              <a:spLocks noChangeShapeType="1"/>
            </p:cNvSpPr>
            <p:nvPr/>
          </p:nvSpPr>
          <p:spPr bwMode="auto">
            <a:xfrm>
              <a:off x="3474" y="2903"/>
              <a:ext cx="97" cy="1"/>
            </a:xfrm>
            <a:prstGeom prst="line">
              <a:avLst/>
            </a:prstGeom>
            <a:noFill/>
            <a:ln w="12700">
              <a:solidFill>
                <a:srgbClr val="000000"/>
              </a:solidFill>
              <a:round/>
              <a:headEnd/>
              <a:tailEnd/>
            </a:ln>
            <a:effectLst/>
          </p:spPr>
          <p:txBody>
            <a:bodyPr/>
            <a:lstStyle/>
            <a:p>
              <a:endParaRPr lang="es-ES_tradnl"/>
            </a:p>
          </p:txBody>
        </p:sp>
        <p:sp>
          <p:nvSpPr>
            <p:cNvPr id="27669" name="Line 21"/>
            <p:cNvSpPr>
              <a:spLocks noChangeShapeType="1"/>
            </p:cNvSpPr>
            <p:nvPr/>
          </p:nvSpPr>
          <p:spPr bwMode="auto">
            <a:xfrm>
              <a:off x="3474" y="2903"/>
              <a:ext cx="97" cy="1"/>
            </a:xfrm>
            <a:prstGeom prst="line">
              <a:avLst/>
            </a:prstGeom>
            <a:noFill/>
            <a:ln w="12700">
              <a:solidFill>
                <a:srgbClr val="000000"/>
              </a:solidFill>
              <a:round/>
              <a:headEnd/>
              <a:tailEnd/>
            </a:ln>
            <a:effectLst/>
          </p:spPr>
          <p:txBody>
            <a:bodyPr/>
            <a:lstStyle/>
            <a:p>
              <a:endParaRPr lang="es-ES_tradnl"/>
            </a:p>
          </p:txBody>
        </p:sp>
        <p:sp>
          <p:nvSpPr>
            <p:cNvPr id="27670" name="Line 22"/>
            <p:cNvSpPr>
              <a:spLocks noChangeShapeType="1"/>
            </p:cNvSpPr>
            <p:nvPr/>
          </p:nvSpPr>
          <p:spPr bwMode="auto">
            <a:xfrm>
              <a:off x="3333" y="3029"/>
              <a:ext cx="119" cy="1"/>
            </a:xfrm>
            <a:prstGeom prst="line">
              <a:avLst/>
            </a:prstGeom>
            <a:noFill/>
            <a:ln w="9525">
              <a:solidFill>
                <a:srgbClr val="000000"/>
              </a:solidFill>
              <a:round/>
              <a:headEnd/>
              <a:tailEnd type="triangle" w="med" len="med"/>
            </a:ln>
            <a:effectLst/>
          </p:spPr>
          <p:txBody>
            <a:bodyPr/>
            <a:lstStyle/>
            <a:p>
              <a:endParaRPr lang="es-ES_tradnl"/>
            </a:p>
          </p:txBody>
        </p:sp>
        <p:sp>
          <p:nvSpPr>
            <p:cNvPr id="27671" name="Line 23"/>
            <p:cNvSpPr>
              <a:spLocks noChangeShapeType="1"/>
            </p:cNvSpPr>
            <p:nvPr/>
          </p:nvSpPr>
          <p:spPr bwMode="auto">
            <a:xfrm>
              <a:off x="3333" y="3029"/>
              <a:ext cx="119" cy="1"/>
            </a:xfrm>
            <a:prstGeom prst="line">
              <a:avLst/>
            </a:prstGeom>
            <a:noFill/>
            <a:ln w="9525">
              <a:solidFill>
                <a:schemeClr val="tx1"/>
              </a:solidFill>
              <a:round/>
              <a:headEnd/>
              <a:tailEnd type="triangle" w="med" len="med"/>
            </a:ln>
            <a:effectLst/>
          </p:spPr>
          <p:txBody>
            <a:bodyPr/>
            <a:lstStyle/>
            <a:p>
              <a:endParaRPr lang="es-ES_tradnl"/>
            </a:p>
          </p:txBody>
        </p:sp>
        <p:sp>
          <p:nvSpPr>
            <p:cNvPr id="27672" name="Line 24"/>
            <p:cNvSpPr>
              <a:spLocks noChangeShapeType="1"/>
            </p:cNvSpPr>
            <p:nvPr/>
          </p:nvSpPr>
          <p:spPr bwMode="auto">
            <a:xfrm>
              <a:off x="3570" y="3034"/>
              <a:ext cx="203" cy="3"/>
            </a:xfrm>
            <a:prstGeom prst="line">
              <a:avLst/>
            </a:prstGeom>
            <a:noFill/>
            <a:ln w="12700">
              <a:solidFill>
                <a:srgbClr val="000000"/>
              </a:solidFill>
              <a:round/>
              <a:headEnd/>
              <a:tailEnd/>
            </a:ln>
            <a:effectLst/>
          </p:spPr>
          <p:txBody>
            <a:bodyPr/>
            <a:lstStyle/>
            <a:p>
              <a:endParaRPr lang="es-ES_tradnl"/>
            </a:p>
          </p:txBody>
        </p:sp>
        <p:sp>
          <p:nvSpPr>
            <p:cNvPr id="27673" name="Line 25"/>
            <p:cNvSpPr>
              <a:spLocks noChangeShapeType="1"/>
            </p:cNvSpPr>
            <p:nvPr/>
          </p:nvSpPr>
          <p:spPr bwMode="auto">
            <a:xfrm>
              <a:off x="3570" y="3034"/>
              <a:ext cx="203" cy="3"/>
            </a:xfrm>
            <a:prstGeom prst="line">
              <a:avLst/>
            </a:prstGeom>
            <a:noFill/>
            <a:ln w="12700">
              <a:solidFill>
                <a:schemeClr val="tx1"/>
              </a:solidFill>
              <a:round/>
              <a:headEnd/>
              <a:tailEnd/>
            </a:ln>
            <a:effectLst/>
          </p:spPr>
          <p:txBody>
            <a:bodyPr/>
            <a:lstStyle/>
            <a:p>
              <a:endParaRPr lang="es-ES_tradnl"/>
            </a:p>
          </p:txBody>
        </p:sp>
        <p:sp>
          <p:nvSpPr>
            <p:cNvPr id="27674" name="Freeform 26"/>
            <p:cNvSpPr>
              <a:spLocks/>
            </p:cNvSpPr>
            <p:nvPr/>
          </p:nvSpPr>
          <p:spPr bwMode="auto">
            <a:xfrm>
              <a:off x="3734" y="3040"/>
              <a:ext cx="87" cy="204"/>
            </a:xfrm>
            <a:custGeom>
              <a:avLst/>
              <a:gdLst/>
              <a:ahLst/>
              <a:cxnLst>
                <a:cxn ang="0">
                  <a:pos x="10276" y="0"/>
                </a:cxn>
                <a:cxn ang="0">
                  <a:pos x="11050" y="381"/>
                </a:cxn>
                <a:cxn ang="0">
                  <a:pos x="14033" y="1079"/>
                </a:cxn>
                <a:cxn ang="0">
                  <a:pos x="14696" y="1397"/>
                </a:cxn>
                <a:cxn ang="0">
                  <a:pos x="16906" y="2095"/>
                </a:cxn>
                <a:cxn ang="0">
                  <a:pos x="18453" y="2476"/>
                </a:cxn>
                <a:cxn ang="0">
                  <a:pos x="19116" y="3492"/>
                </a:cxn>
                <a:cxn ang="0">
                  <a:pos x="19890" y="3873"/>
                </a:cxn>
                <a:cxn ang="0">
                  <a:pos x="19116" y="6984"/>
                </a:cxn>
                <a:cxn ang="0">
                  <a:pos x="17680" y="7683"/>
                </a:cxn>
                <a:cxn ang="0">
                  <a:pos x="14033" y="8063"/>
                </a:cxn>
                <a:cxn ang="0">
                  <a:pos x="11050" y="8381"/>
                </a:cxn>
                <a:cxn ang="0">
                  <a:pos x="1436" y="8063"/>
                </a:cxn>
                <a:cxn ang="0">
                  <a:pos x="0" y="7683"/>
                </a:cxn>
                <a:cxn ang="0">
                  <a:pos x="773" y="5968"/>
                </a:cxn>
                <a:cxn ang="0">
                  <a:pos x="8177" y="6286"/>
                </a:cxn>
                <a:cxn ang="0">
                  <a:pos x="9613" y="6667"/>
                </a:cxn>
                <a:cxn ang="0">
                  <a:pos x="11713" y="6984"/>
                </a:cxn>
                <a:cxn ang="0">
                  <a:pos x="14033" y="7365"/>
                </a:cxn>
                <a:cxn ang="0">
                  <a:pos x="15470" y="7683"/>
                </a:cxn>
                <a:cxn ang="0">
                  <a:pos x="16133" y="8063"/>
                </a:cxn>
                <a:cxn ang="0">
                  <a:pos x="17680" y="8381"/>
                </a:cxn>
                <a:cxn ang="0">
                  <a:pos x="18453" y="8762"/>
                </a:cxn>
                <a:cxn ang="0">
                  <a:pos x="16906" y="12571"/>
                </a:cxn>
                <a:cxn ang="0">
                  <a:pos x="15470" y="12952"/>
                </a:cxn>
                <a:cxn ang="0">
                  <a:pos x="13260" y="13270"/>
                </a:cxn>
                <a:cxn ang="0">
                  <a:pos x="11713" y="13651"/>
                </a:cxn>
                <a:cxn ang="0">
                  <a:pos x="0" y="13968"/>
                </a:cxn>
                <a:cxn ang="0">
                  <a:pos x="773" y="12254"/>
                </a:cxn>
                <a:cxn ang="0">
                  <a:pos x="2210" y="11556"/>
                </a:cxn>
                <a:cxn ang="0">
                  <a:pos x="2983" y="11175"/>
                </a:cxn>
                <a:cxn ang="0">
                  <a:pos x="9613" y="10857"/>
                </a:cxn>
                <a:cxn ang="0">
                  <a:pos x="10276" y="11175"/>
                </a:cxn>
                <a:cxn ang="0">
                  <a:pos x="11713" y="11556"/>
                </a:cxn>
                <a:cxn ang="0">
                  <a:pos x="12597" y="11873"/>
                </a:cxn>
                <a:cxn ang="0">
                  <a:pos x="14033" y="12571"/>
                </a:cxn>
                <a:cxn ang="0">
                  <a:pos x="15470" y="12952"/>
                </a:cxn>
                <a:cxn ang="0">
                  <a:pos x="16133" y="13270"/>
                </a:cxn>
                <a:cxn ang="0">
                  <a:pos x="16906" y="13968"/>
                </a:cxn>
                <a:cxn ang="0">
                  <a:pos x="18453" y="15048"/>
                </a:cxn>
                <a:cxn ang="0">
                  <a:pos x="19116" y="17841"/>
                </a:cxn>
                <a:cxn ang="0">
                  <a:pos x="18453" y="18540"/>
                </a:cxn>
                <a:cxn ang="0">
                  <a:pos x="17680" y="18857"/>
                </a:cxn>
                <a:cxn ang="0">
                  <a:pos x="15470" y="19238"/>
                </a:cxn>
                <a:cxn ang="0">
                  <a:pos x="14033" y="19556"/>
                </a:cxn>
                <a:cxn ang="0">
                  <a:pos x="6630" y="19937"/>
                </a:cxn>
                <a:cxn ang="0">
                  <a:pos x="7403" y="19556"/>
                </a:cxn>
              </a:cxnLst>
              <a:rect l="0" t="0" r="r" b="b"/>
              <a:pathLst>
                <a:path w="20000" h="20000">
                  <a:moveTo>
                    <a:pt x="8840" y="0"/>
                  </a:moveTo>
                  <a:lnTo>
                    <a:pt x="10276" y="0"/>
                  </a:lnTo>
                  <a:lnTo>
                    <a:pt x="10276" y="381"/>
                  </a:lnTo>
                  <a:lnTo>
                    <a:pt x="11050" y="381"/>
                  </a:lnTo>
                  <a:lnTo>
                    <a:pt x="12597" y="1079"/>
                  </a:lnTo>
                  <a:lnTo>
                    <a:pt x="14033" y="1079"/>
                  </a:lnTo>
                  <a:lnTo>
                    <a:pt x="14033" y="1397"/>
                  </a:lnTo>
                  <a:lnTo>
                    <a:pt x="14696" y="1397"/>
                  </a:lnTo>
                  <a:lnTo>
                    <a:pt x="15470" y="1778"/>
                  </a:lnTo>
                  <a:lnTo>
                    <a:pt x="16906" y="2095"/>
                  </a:lnTo>
                  <a:lnTo>
                    <a:pt x="17680" y="2476"/>
                  </a:lnTo>
                  <a:lnTo>
                    <a:pt x="18453" y="2476"/>
                  </a:lnTo>
                  <a:lnTo>
                    <a:pt x="18453" y="3175"/>
                  </a:lnTo>
                  <a:lnTo>
                    <a:pt x="19116" y="3492"/>
                  </a:lnTo>
                  <a:lnTo>
                    <a:pt x="19116" y="3873"/>
                  </a:lnTo>
                  <a:lnTo>
                    <a:pt x="19890" y="3873"/>
                  </a:lnTo>
                  <a:lnTo>
                    <a:pt x="19890" y="6984"/>
                  </a:lnTo>
                  <a:lnTo>
                    <a:pt x="19116" y="6984"/>
                  </a:lnTo>
                  <a:lnTo>
                    <a:pt x="19116" y="7365"/>
                  </a:lnTo>
                  <a:lnTo>
                    <a:pt x="17680" y="7683"/>
                  </a:lnTo>
                  <a:lnTo>
                    <a:pt x="15470" y="7683"/>
                  </a:lnTo>
                  <a:lnTo>
                    <a:pt x="14033" y="8063"/>
                  </a:lnTo>
                  <a:lnTo>
                    <a:pt x="11713" y="8063"/>
                  </a:lnTo>
                  <a:lnTo>
                    <a:pt x="11050" y="8381"/>
                  </a:lnTo>
                  <a:lnTo>
                    <a:pt x="1436" y="8381"/>
                  </a:lnTo>
                  <a:lnTo>
                    <a:pt x="1436" y="8063"/>
                  </a:lnTo>
                  <a:lnTo>
                    <a:pt x="773" y="8063"/>
                  </a:lnTo>
                  <a:lnTo>
                    <a:pt x="0" y="7683"/>
                  </a:lnTo>
                  <a:lnTo>
                    <a:pt x="0" y="6286"/>
                  </a:lnTo>
                  <a:lnTo>
                    <a:pt x="773" y="5968"/>
                  </a:lnTo>
                  <a:lnTo>
                    <a:pt x="7403" y="5968"/>
                  </a:lnTo>
                  <a:lnTo>
                    <a:pt x="8177" y="6286"/>
                  </a:lnTo>
                  <a:lnTo>
                    <a:pt x="9613" y="6286"/>
                  </a:lnTo>
                  <a:lnTo>
                    <a:pt x="9613" y="6667"/>
                  </a:lnTo>
                  <a:lnTo>
                    <a:pt x="11050" y="6667"/>
                  </a:lnTo>
                  <a:lnTo>
                    <a:pt x="11713" y="6984"/>
                  </a:lnTo>
                  <a:lnTo>
                    <a:pt x="14033" y="6984"/>
                  </a:lnTo>
                  <a:lnTo>
                    <a:pt x="14033" y="7365"/>
                  </a:lnTo>
                  <a:lnTo>
                    <a:pt x="14696" y="7683"/>
                  </a:lnTo>
                  <a:lnTo>
                    <a:pt x="15470" y="7683"/>
                  </a:lnTo>
                  <a:lnTo>
                    <a:pt x="15470" y="8063"/>
                  </a:lnTo>
                  <a:lnTo>
                    <a:pt x="16133" y="8063"/>
                  </a:lnTo>
                  <a:lnTo>
                    <a:pt x="16906" y="8381"/>
                  </a:lnTo>
                  <a:lnTo>
                    <a:pt x="17680" y="8381"/>
                  </a:lnTo>
                  <a:lnTo>
                    <a:pt x="17680" y="8762"/>
                  </a:lnTo>
                  <a:lnTo>
                    <a:pt x="18453" y="8762"/>
                  </a:lnTo>
                  <a:lnTo>
                    <a:pt x="18453" y="12571"/>
                  </a:lnTo>
                  <a:lnTo>
                    <a:pt x="16906" y="12571"/>
                  </a:lnTo>
                  <a:lnTo>
                    <a:pt x="16133" y="12952"/>
                  </a:lnTo>
                  <a:lnTo>
                    <a:pt x="15470" y="12952"/>
                  </a:lnTo>
                  <a:lnTo>
                    <a:pt x="14696" y="13270"/>
                  </a:lnTo>
                  <a:lnTo>
                    <a:pt x="13260" y="13270"/>
                  </a:lnTo>
                  <a:lnTo>
                    <a:pt x="12597" y="13651"/>
                  </a:lnTo>
                  <a:lnTo>
                    <a:pt x="11713" y="13651"/>
                  </a:lnTo>
                  <a:lnTo>
                    <a:pt x="11050" y="13968"/>
                  </a:lnTo>
                  <a:lnTo>
                    <a:pt x="0" y="13968"/>
                  </a:lnTo>
                  <a:lnTo>
                    <a:pt x="0" y="12571"/>
                  </a:lnTo>
                  <a:lnTo>
                    <a:pt x="773" y="12254"/>
                  </a:lnTo>
                  <a:lnTo>
                    <a:pt x="773" y="11556"/>
                  </a:lnTo>
                  <a:lnTo>
                    <a:pt x="2210" y="11556"/>
                  </a:lnTo>
                  <a:lnTo>
                    <a:pt x="2210" y="11175"/>
                  </a:lnTo>
                  <a:lnTo>
                    <a:pt x="2983" y="11175"/>
                  </a:lnTo>
                  <a:lnTo>
                    <a:pt x="2983" y="10857"/>
                  </a:lnTo>
                  <a:lnTo>
                    <a:pt x="9613" y="10857"/>
                  </a:lnTo>
                  <a:lnTo>
                    <a:pt x="9613" y="11175"/>
                  </a:lnTo>
                  <a:lnTo>
                    <a:pt x="10276" y="11175"/>
                  </a:lnTo>
                  <a:lnTo>
                    <a:pt x="11050" y="11556"/>
                  </a:lnTo>
                  <a:lnTo>
                    <a:pt x="11713" y="11556"/>
                  </a:lnTo>
                  <a:lnTo>
                    <a:pt x="11713" y="11873"/>
                  </a:lnTo>
                  <a:lnTo>
                    <a:pt x="12597" y="11873"/>
                  </a:lnTo>
                  <a:lnTo>
                    <a:pt x="14033" y="12254"/>
                  </a:lnTo>
                  <a:lnTo>
                    <a:pt x="14033" y="12571"/>
                  </a:lnTo>
                  <a:lnTo>
                    <a:pt x="15470" y="12571"/>
                  </a:lnTo>
                  <a:lnTo>
                    <a:pt x="15470" y="12952"/>
                  </a:lnTo>
                  <a:lnTo>
                    <a:pt x="16133" y="12952"/>
                  </a:lnTo>
                  <a:lnTo>
                    <a:pt x="16133" y="13270"/>
                  </a:lnTo>
                  <a:lnTo>
                    <a:pt x="16906" y="13270"/>
                  </a:lnTo>
                  <a:lnTo>
                    <a:pt x="16906" y="13968"/>
                  </a:lnTo>
                  <a:lnTo>
                    <a:pt x="18453" y="13968"/>
                  </a:lnTo>
                  <a:lnTo>
                    <a:pt x="18453" y="15048"/>
                  </a:lnTo>
                  <a:lnTo>
                    <a:pt x="19116" y="15365"/>
                  </a:lnTo>
                  <a:lnTo>
                    <a:pt x="19116" y="17841"/>
                  </a:lnTo>
                  <a:lnTo>
                    <a:pt x="18453" y="18159"/>
                  </a:lnTo>
                  <a:lnTo>
                    <a:pt x="18453" y="18540"/>
                  </a:lnTo>
                  <a:lnTo>
                    <a:pt x="17680" y="18540"/>
                  </a:lnTo>
                  <a:lnTo>
                    <a:pt x="17680" y="18857"/>
                  </a:lnTo>
                  <a:lnTo>
                    <a:pt x="16133" y="18857"/>
                  </a:lnTo>
                  <a:lnTo>
                    <a:pt x="15470" y="19238"/>
                  </a:lnTo>
                  <a:lnTo>
                    <a:pt x="14033" y="19238"/>
                  </a:lnTo>
                  <a:lnTo>
                    <a:pt x="14033" y="19556"/>
                  </a:lnTo>
                  <a:lnTo>
                    <a:pt x="6630" y="19556"/>
                  </a:lnTo>
                  <a:lnTo>
                    <a:pt x="6630" y="19937"/>
                  </a:lnTo>
                  <a:lnTo>
                    <a:pt x="8177" y="19556"/>
                  </a:lnTo>
                  <a:lnTo>
                    <a:pt x="7403" y="19556"/>
                  </a:lnTo>
                  <a:lnTo>
                    <a:pt x="9613" y="19556"/>
                  </a:lnTo>
                </a:path>
              </a:pathLst>
            </a:custGeom>
            <a:solidFill>
              <a:srgbClr val="FFFFFF"/>
            </a:solidFill>
            <a:ln w="12700" cap="flat">
              <a:solidFill>
                <a:srgbClr val="000000"/>
              </a:solidFill>
              <a:prstDash val="solid"/>
              <a:round/>
              <a:headEnd type="none" w="med" len="med"/>
              <a:tailEnd type="none" w="med" len="med"/>
            </a:ln>
            <a:effectLst/>
          </p:spPr>
          <p:txBody>
            <a:bodyPr/>
            <a:lstStyle/>
            <a:p>
              <a:endParaRPr lang="es-ES_tradnl"/>
            </a:p>
          </p:txBody>
        </p:sp>
        <p:sp>
          <p:nvSpPr>
            <p:cNvPr id="27675" name="Freeform 27"/>
            <p:cNvSpPr>
              <a:spLocks/>
            </p:cNvSpPr>
            <p:nvPr/>
          </p:nvSpPr>
          <p:spPr bwMode="auto">
            <a:xfrm>
              <a:off x="3734" y="3040"/>
              <a:ext cx="87" cy="204"/>
            </a:xfrm>
            <a:custGeom>
              <a:avLst/>
              <a:gdLst/>
              <a:ahLst/>
              <a:cxnLst>
                <a:cxn ang="0">
                  <a:pos x="10276" y="0"/>
                </a:cxn>
                <a:cxn ang="0">
                  <a:pos x="11050" y="381"/>
                </a:cxn>
                <a:cxn ang="0">
                  <a:pos x="14033" y="1079"/>
                </a:cxn>
                <a:cxn ang="0">
                  <a:pos x="14696" y="1397"/>
                </a:cxn>
                <a:cxn ang="0">
                  <a:pos x="16906" y="2095"/>
                </a:cxn>
                <a:cxn ang="0">
                  <a:pos x="18453" y="2476"/>
                </a:cxn>
                <a:cxn ang="0">
                  <a:pos x="19116" y="3492"/>
                </a:cxn>
                <a:cxn ang="0">
                  <a:pos x="19890" y="3873"/>
                </a:cxn>
                <a:cxn ang="0">
                  <a:pos x="19116" y="6984"/>
                </a:cxn>
                <a:cxn ang="0">
                  <a:pos x="17680" y="7683"/>
                </a:cxn>
                <a:cxn ang="0">
                  <a:pos x="14033" y="8063"/>
                </a:cxn>
                <a:cxn ang="0">
                  <a:pos x="11050" y="8381"/>
                </a:cxn>
                <a:cxn ang="0">
                  <a:pos x="1436" y="8063"/>
                </a:cxn>
                <a:cxn ang="0">
                  <a:pos x="0" y="7683"/>
                </a:cxn>
                <a:cxn ang="0">
                  <a:pos x="773" y="5968"/>
                </a:cxn>
                <a:cxn ang="0">
                  <a:pos x="8177" y="6286"/>
                </a:cxn>
                <a:cxn ang="0">
                  <a:pos x="9613" y="6667"/>
                </a:cxn>
                <a:cxn ang="0">
                  <a:pos x="11713" y="6984"/>
                </a:cxn>
                <a:cxn ang="0">
                  <a:pos x="14033" y="7365"/>
                </a:cxn>
                <a:cxn ang="0">
                  <a:pos x="15470" y="7683"/>
                </a:cxn>
                <a:cxn ang="0">
                  <a:pos x="16133" y="8063"/>
                </a:cxn>
                <a:cxn ang="0">
                  <a:pos x="17680" y="8381"/>
                </a:cxn>
                <a:cxn ang="0">
                  <a:pos x="18453" y="8762"/>
                </a:cxn>
                <a:cxn ang="0">
                  <a:pos x="16906" y="12571"/>
                </a:cxn>
                <a:cxn ang="0">
                  <a:pos x="15470" y="12952"/>
                </a:cxn>
                <a:cxn ang="0">
                  <a:pos x="13260" y="13270"/>
                </a:cxn>
                <a:cxn ang="0">
                  <a:pos x="11713" y="13651"/>
                </a:cxn>
                <a:cxn ang="0">
                  <a:pos x="0" y="13968"/>
                </a:cxn>
                <a:cxn ang="0">
                  <a:pos x="773" y="12254"/>
                </a:cxn>
                <a:cxn ang="0">
                  <a:pos x="2210" y="11556"/>
                </a:cxn>
                <a:cxn ang="0">
                  <a:pos x="2983" y="11175"/>
                </a:cxn>
                <a:cxn ang="0">
                  <a:pos x="9613" y="10857"/>
                </a:cxn>
                <a:cxn ang="0">
                  <a:pos x="10276" y="11175"/>
                </a:cxn>
                <a:cxn ang="0">
                  <a:pos x="11713" y="11556"/>
                </a:cxn>
                <a:cxn ang="0">
                  <a:pos x="12597" y="11873"/>
                </a:cxn>
                <a:cxn ang="0">
                  <a:pos x="14033" y="12571"/>
                </a:cxn>
                <a:cxn ang="0">
                  <a:pos x="15470" y="12952"/>
                </a:cxn>
                <a:cxn ang="0">
                  <a:pos x="16133" y="13270"/>
                </a:cxn>
                <a:cxn ang="0">
                  <a:pos x="16906" y="13968"/>
                </a:cxn>
                <a:cxn ang="0">
                  <a:pos x="18453" y="15048"/>
                </a:cxn>
                <a:cxn ang="0">
                  <a:pos x="19116" y="17841"/>
                </a:cxn>
                <a:cxn ang="0">
                  <a:pos x="18453" y="18540"/>
                </a:cxn>
                <a:cxn ang="0">
                  <a:pos x="17680" y="18857"/>
                </a:cxn>
                <a:cxn ang="0">
                  <a:pos x="15470" y="19238"/>
                </a:cxn>
                <a:cxn ang="0">
                  <a:pos x="14033" y="19556"/>
                </a:cxn>
                <a:cxn ang="0">
                  <a:pos x="6630" y="19937"/>
                </a:cxn>
                <a:cxn ang="0">
                  <a:pos x="7403" y="19556"/>
                </a:cxn>
              </a:cxnLst>
              <a:rect l="0" t="0" r="r" b="b"/>
              <a:pathLst>
                <a:path w="20000" h="20000">
                  <a:moveTo>
                    <a:pt x="8840" y="0"/>
                  </a:moveTo>
                  <a:lnTo>
                    <a:pt x="10276" y="0"/>
                  </a:lnTo>
                  <a:lnTo>
                    <a:pt x="10276" y="381"/>
                  </a:lnTo>
                  <a:lnTo>
                    <a:pt x="11050" y="381"/>
                  </a:lnTo>
                  <a:lnTo>
                    <a:pt x="12597" y="1079"/>
                  </a:lnTo>
                  <a:lnTo>
                    <a:pt x="14033" y="1079"/>
                  </a:lnTo>
                  <a:lnTo>
                    <a:pt x="14033" y="1397"/>
                  </a:lnTo>
                  <a:lnTo>
                    <a:pt x="14696" y="1397"/>
                  </a:lnTo>
                  <a:lnTo>
                    <a:pt x="15470" y="1778"/>
                  </a:lnTo>
                  <a:lnTo>
                    <a:pt x="16906" y="2095"/>
                  </a:lnTo>
                  <a:lnTo>
                    <a:pt x="17680" y="2476"/>
                  </a:lnTo>
                  <a:lnTo>
                    <a:pt x="18453" y="2476"/>
                  </a:lnTo>
                  <a:lnTo>
                    <a:pt x="18453" y="3175"/>
                  </a:lnTo>
                  <a:lnTo>
                    <a:pt x="19116" y="3492"/>
                  </a:lnTo>
                  <a:lnTo>
                    <a:pt x="19116" y="3873"/>
                  </a:lnTo>
                  <a:lnTo>
                    <a:pt x="19890" y="3873"/>
                  </a:lnTo>
                  <a:lnTo>
                    <a:pt x="19890" y="6984"/>
                  </a:lnTo>
                  <a:lnTo>
                    <a:pt x="19116" y="6984"/>
                  </a:lnTo>
                  <a:lnTo>
                    <a:pt x="19116" y="7365"/>
                  </a:lnTo>
                  <a:lnTo>
                    <a:pt x="17680" y="7683"/>
                  </a:lnTo>
                  <a:lnTo>
                    <a:pt x="15470" y="7683"/>
                  </a:lnTo>
                  <a:lnTo>
                    <a:pt x="14033" y="8063"/>
                  </a:lnTo>
                  <a:lnTo>
                    <a:pt x="11713" y="8063"/>
                  </a:lnTo>
                  <a:lnTo>
                    <a:pt x="11050" y="8381"/>
                  </a:lnTo>
                  <a:lnTo>
                    <a:pt x="1436" y="8381"/>
                  </a:lnTo>
                  <a:lnTo>
                    <a:pt x="1436" y="8063"/>
                  </a:lnTo>
                  <a:lnTo>
                    <a:pt x="773" y="8063"/>
                  </a:lnTo>
                  <a:lnTo>
                    <a:pt x="0" y="7683"/>
                  </a:lnTo>
                  <a:lnTo>
                    <a:pt x="0" y="6286"/>
                  </a:lnTo>
                  <a:lnTo>
                    <a:pt x="773" y="5968"/>
                  </a:lnTo>
                  <a:lnTo>
                    <a:pt x="7403" y="5968"/>
                  </a:lnTo>
                  <a:lnTo>
                    <a:pt x="8177" y="6286"/>
                  </a:lnTo>
                  <a:lnTo>
                    <a:pt x="9613" y="6286"/>
                  </a:lnTo>
                  <a:lnTo>
                    <a:pt x="9613" y="6667"/>
                  </a:lnTo>
                  <a:lnTo>
                    <a:pt x="11050" y="6667"/>
                  </a:lnTo>
                  <a:lnTo>
                    <a:pt x="11713" y="6984"/>
                  </a:lnTo>
                  <a:lnTo>
                    <a:pt x="14033" y="6984"/>
                  </a:lnTo>
                  <a:lnTo>
                    <a:pt x="14033" y="7365"/>
                  </a:lnTo>
                  <a:lnTo>
                    <a:pt x="14696" y="7683"/>
                  </a:lnTo>
                  <a:lnTo>
                    <a:pt x="15470" y="7683"/>
                  </a:lnTo>
                  <a:lnTo>
                    <a:pt x="15470" y="8063"/>
                  </a:lnTo>
                  <a:lnTo>
                    <a:pt x="16133" y="8063"/>
                  </a:lnTo>
                  <a:lnTo>
                    <a:pt x="16906" y="8381"/>
                  </a:lnTo>
                  <a:lnTo>
                    <a:pt x="17680" y="8381"/>
                  </a:lnTo>
                  <a:lnTo>
                    <a:pt x="17680" y="8762"/>
                  </a:lnTo>
                  <a:lnTo>
                    <a:pt x="18453" y="8762"/>
                  </a:lnTo>
                  <a:lnTo>
                    <a:pt x="18453" y="12571"/>
                  </a:lnTo>
                  <a:lnTo>
                    <a:pt x="16906" y="12571"/>
                  </a:lnTo>
                  <a:lnTo>
                    <a:pt x="16133" y="12952"/>
                  </a:lnTo>
                  <a:lnTo>
                    <a:pt x="15470" y="12952"/>
                  </a:lnTo>
                  <a:lnTo>
                    <a:pt x="14696" y="13270"/>
                  </a:lnTo>
                  <a:lnTo>
                    <a:pt x="13260" y="13270"/>
                  </a:lnTo>
                  <a:lnTo>
                    <a:pt x="12597" y="13651"/>
                  </a:lnTo>
                  <a:lnTo>
                    <a:pt x="11713" y="13651"/>
                  </a:lnTo>
                  <a:lnTo>
                    <a:pt x="11050" y="13968"/>
                  </a:lnTo>
                  <a:lnTo>
                    <a:pt x="0" y="13968"/>
                  </a:lnTo>
                  <a:lnTo>
                    <a:pt x="0" y="12571"/>
                  </a:lnTo>
                  <a:lnTo>
                    <a:pt x="773" y="12254"/>
                  </a:lnTo>
                  <a:lnTo>
                    <a:pt x="773" y="11556"/>
                  </a:lnTo>
                  <a:lnTo>
                    <a:pt x="2210" y="11556"/>
                  </a:lnTo>
                  <a:lnTo>
                    <a:pt x="2210" y="11175"/>
                  </a:lnTo>
                  <a:lnTo>
                    <a:pt x="2983" y="11175"/>
                  </a:lnTo>
                  <a:lnTo>
                    <a:pt x="2983" y="10857"/>
                  </a:lnTo>
                  <a:lnTo>
                    <a:pt x="9613" y="10857"/>
                  </a:lnTo>
                  <a:lnTo>
                    <a:pt x="9613" y="11175"/>
                  </a:lnTo>
                  <a:lnTo>
                    <a:pt x="10276" y="11175"/>
                  </a:lnTo>
                  <a:lnTo>
                    <a:pt x="11050" y="11556"/>
                  </a:lnTo>
                  <a:lnTo>
                    <a:pt x="11713" y="11556"/>
                  </a:lnTo>
                  <a:lnTo>
                    <a:pt x="11713" y="11873"/>
                  </a:lnTo>
                  <a:lnTo>
                    <a:pt x="12597" y="11873"/>
                  </a:lnTo>
                  <a:lnTo>
                    <a:pt x="14033" y="12254"/>
                  </a:lnTo>
                  <a:lnTo>
                    <a:pt x="14033" y="12571"/>
                  </a:lnTo>
                  <a:lnTo>
                    <a:pt x="15470" y="12571"/>
                  </a:lnTo>
                  <a:lnTo>
                    <a:pt x="15470" y="12952"/>
                  </a:lnTo>
                  <a:lnTo>
                    <a:pt x="16133" y="12952"/>
                  </a:lnTo>
                  <a:lnTo>
                    <a:pt x="16133" y="13270"/>
                  </a:lnTo>
                  <a:lnTo>
                    <a:pt x="16906" y="13270"/>
                  </a:lnTo>
                  <a:lnTo>
                    <a:pt x="16906" y="13968"/>
                  </a:lnTo>
                  <a:lnTo>
                    <a:pt x="18453" y="13968"/>
                  </a:lnTo>
                  <a:lnTo>
                    <a:pt x="18453" y="15048"/>
                  </a:lnTo>
                  <a:lnTo>
                    <a:pt x="19116" y="15365"/>
                  </a:lnTo>
                  <a:lnTo>
                    <a:pt x="19116" y="17841"/>
                  </a:lnTo>
                  <a:lnTo>
                    <a:pt x="18453" y="18159"/>
                  </a:lnTo>
                  <a:lnTo>
                    <a:pt x="18453" y="18540"/>
                  </a:lnTo>
                  <a:lnTo>
                    <a:pt x="17680" y="18540"/>
                  </a:lnTo>
                  <a:lnTo>
                    <a:pt x="17680" y="18857"/>
                  </a:lnTo>
                  <a:lnTo>
                    <a:pt x="16133" y="18857"/>
                  </a:lnTo>
                  <a:lnTo>
                    <a:pt x="15470" y="19238"/>
                  </a:lnTo>
                  <a:lnTo>
                    <a:pt x="14033" y="19238"/>
                  </a:lnTo>
                  <a:lnTo>
                    <a:pt x="14033" y="19556"/>
                  </a:lnTo>
                  <a:lnTo>
                    <a:pt x="6630" y="19556"/>
                  </a:lnTo>
                  <a:lnTo>
                    <a:pt x="6630" y="19937"/>
                  </a:lnTo>
                  <a:lnTo>
                    <a:pt x="8177" y="19556"/>
                  </a:lnTo>
                  <a:lnTo>
                    <a:pt x="7403" y="19556"/>
                  </a:lnTo>
                  <a:lnTo>
                    <a:pt x="9613" y="19556"/>
                  </a:lnTo>
                </a:path>
              </a:pathLst>
            </a:custGeom>
            <a:solidFill>
              <a:srgbClr val="FFFFFF"/>
            </a:solidFill>
            <a:ln w="12700" cap="flat">
              <a:solidFill>
                <a:srgbClr val="000000"/>
              </a:solidFill>
              <a:prstDash val="solid"/>
              <a:round/>
              <a:headEnd type="none" w="med" len="med"/>
              <a:tailEnd type="none" w="med" len="med"/>
            </a:ln>
            <a:effectLst/>
          </p:spPr>
          <p:txBody>
            <a:bodyPr/>
            <a:lstStyle/>
            <a:p>
              <a:endParaRPr lang="es-ES_tradnl"/>
            </a:p>
          </p:txBody>
        </p:sp>
        <p:sp>
          <p:nvSpPr>
            <p:cNvPr id="27676" name="Line 28"/>
            <p:cNvSpPr>
              <a:spLocks noChangeShapeType="1"/>
            </p:cNvSpPr>
            <p:nvPr/>
          </p:nvSpPr>
          <p:spPr bwMode="auto">
            <a:xfrm flipH="1">
              <a:off x="3313" y="3240"/>
              <a:ext cx="441" cy="0"/>
            </a:xfrm>
            <a:prstGeom prst="line">
              <a:avLst/>
            </a:prstGeom>
            <a:noFill/>
            <a:ln w="9525">
              <a:solidFill>
                <a:srgbClr val="000000"/>
              </a:solidFill>
              <a:round/>
              <a:headEnd/>
              <a:tailEnd type="triangle" w="med" len="med"/>
            </a:ln>
            <a:effectLst/>
          </p:spPr>
          <p:txBody>
            <a:bodyPr/>
            <a:lstStyle/>
            <a:p>
              <a:endParaRPr lang="es-ES_tradnl"/>
            </a:p>
          </p:txBody>
        </p:sp>
        <p:sp>
          <p:nvSpPr>
            <p:cNvPr id="27677" name="Line 29"/>
            <p:cNvSpPr>
              <a:spLocks noChangeShapeType="1"/>
            </p:cNvSpPr>
            <p:nvPr/>
          </p:nvSpPr>
          <p:spPr bwMode="auto">
            <a:xfrm flipH="1">
              <a:off x="3313" y="3240"/>
              <a:ext cx="441" cy="0"/>
            </a:xfrm>
            <a:prstGeom prst="line">
              <a:avLst/>
            </a:prstGeom>
            <a:noFill/>
            <a:ln w="9525">
              <a:solidFill>
                <a:schemeClr val="tx1"/>
              </a:solidFill>
              <a:round/>
              <a:headEnd/>
              <a:tailEnd type="triangle" w="med" len="med"/>
            </a:ln>
            <a:effectLst/>
          </p:spPr>
          <p:txBody>
            <a:bodyPr/>
            <a:lstStyle/>
            <a:p>
              <a:endParaRPr lang="es-ES_tradnl"/>
            </a:p>
          </p:txBody>
        </p:sp>
        <p:sp>
          <p:nvSpPr>
            <p:cNvPr id="27678" name="Line 30"/>
            <p:cNvSpPr>
              <a:spLocks noChangeShapeType="1"/>
            </p:cNvSpPr>
            <p:nvPr/>
          </p:nvSpPr>
          <p:spPr bwMode="auto">
            <a:xfrm>
              <a:off x="3682" y="2869"/>
              <a:ext cx="1" cy="536"/>
            </a:xfrm>
            <a:prstGeom prst="line">
              <a:avLst/>
            </a:prstGeom>
            <a:noFill/>
            <a:ln w="12700">
              <a:solidFill>
                <a:srgbClr val="000000"/>
              </a:solidFill>
              <a:round/>
              <a:headEnd/>
              <a:tailEnd/>
            </a:ln>
            <a:effectLst/>
          </p:spPr>
          <p:txBody>
            <a:bodyPr/>
            <a:lstStyle/>
            <a:p>
              <a:endParaRPr lang="es-ES_tradnl"/>
            </a:p>
          </p:txBody>
        </p:sp>
        <p:sp>
          <p:nvSpPr>
            <p:cNvPr id="27679" name="Line 31"/>
            <p:cNvSpPr>
              <a:spLocks noChangeShapeType="1"/>
            </p:cNvSpPr>
            <p:nvPr/>
          </p:nvSpPr>
          <p:spPr bwMode="auto">
            <a:xfrm>
              <a:off x="3682" y="2869"/>
              <a:ext cx="1" cy="536"/>
            </a:xfrm>
            <a:prstGeom prst="line">
              <a:avLst/>
            </a:prstGeom>
            <a:noFill/>
            <a:ln w="12700">
              <a:solidFill>
                <a:schemeClr val="tx1"/>
              </a:solidFill>
              <a:round/>
              <a:headEnd/>
              <a:tailEnd/>
            </a:ln>
            <a:effectLst/>
          </p:spPr>
          <p:txBody>
            <a:bodyPr/>
            <a:lstStyle/>
            <a:p>
              <a:endParaRPr lang="es-ES_tradnl"/>
            </a:p>
          </p:txBody>
        </p:sp>
        <p:sp>
          <p:nvSpPr>
            <p:cNvPr id="27680" name="Line 32"/>
            <p:cNvSpPr>
              <a:spLocks noChangeShapeType="1"/>
            </p:cNvSpPr>
            <p:nvPr/>
          </p:nvSpPr>
          <p:spPr bwMode="auto">
            <a:xfrm>
              <a:off x="3682" y="3405"/>
              <a:ext cx="737" cy="0"/>
            </a:xfrm>
            <a:prstGeom prst="line">
              <a:avLst/>
            </a:prstGeom>
            <a:noFill/>
            <a:ln w="12700">
              <a:solidFill>
                <a:srgbClr val="000000"/>
              </a:solidFill>
              <a:round/>
              <a:headEnd/>
              <a:tailEnd/>
            </a:ln>
            <a:effectLst/>
          </p:spPr>
          <p:txBody>
            <a:bodyPr/>
            <a:lstStyle/>
            <a:p>
              <a:endParaRPr lang="es-ES_tradnl"/>
            </a:p>
          </p:txBody>
        </p:sp>
        <p:sp>
          <p:nvSpPr>
            <p:cNvPr id="27681" name="Line 33"/>
            <p:cNvSpPr>
              <a:spLocks noChangeShapeType="1"/>
            </p:cNvSpPr>
            <p:nvPr/>
          </p:nvSpPr>
          <p:spPr bwMode="auto">
            <a:xfrm>
              <a:off x="3682" y="3405"/>
              <a:ext cx="737" cy="0"/>
            </a:xfrm>
            <a:prstGeom prst="line">
              <a:avLst/>
            </a:prstGeom>
            <a:noFill/>
            <a:ln w="12700">
              <a:solidFill>
                <a:schemeClr val="tx1"/>
              </a:solidFill>
              <a:round/>
              <a:headEnd/>
              <a:tailEnd/>
            </a:ln>
            <a:effectLst/>
          </p:spPr>
          <p:txBody>
            <a:bodyPr/>
            <a:lstStyle/>
            <a:p>
              <a:endParaRPr lang="es-ES_tradnl"/>
            </a:p>
          </p:txBody>
        </p:sp>
        <p:sp>
          <p:nvSpPr>
            <p:cNvPr id="27682" name="Line 34"/>
            <p:cNvSpPr>
              <a:spLocks noChangeShapeType="1"/>
            </p:cNvSpPr>
            <p:nvPr/>
          </p:nvSpPr>
          <p:spPr bwMode="auto">
            <a:xfrm flipV="1">
              <a:off x="4415" y="2879"/>
              <a:ext cx="1" cy="526"/>
            </a:xfrm>
            <a:prstGeom prst="line">
              <a:avLst/>
            </a:prstGeom>
            <a:noFill/>
            <a:ln w="12700">
              <a:solidFill>
                <a:srgbClr val="000000"/>
              </a:solidFill>
              <a:round/>
              <a:headEnd/>
              <a:tailEnd/>
            </a:ln>
            <a:effectLst/>
          </p:spPr>
          <p:txBody>
            <a:bodyPr/>
            <a:lstStyle/>
            <a:p>
              <a:endParaRPr lang="es-ES_tradnl"/>
            </a:p>
          </p:txBody>
        </p:sp>
        <p:sp>
          <p:nvSpPr>
            <p:cNvPr id="27683" name="Line 35"/>
            <p:cNvSpPr>
              <a:spLocks noChangeShapeType="1"/>
            </p:cNvSpPr>
            <p:nvPr/>
          </p:nvSpPr>
          <p:spPr bwMode="auto">
            <a:xfrm flipV="1">
              <a:off x="4415" y="2879"/>
              <a:ext cx="1" cy="526"/>
            </a:xfrm>
            <a:prstGeom prst="line">
              <a:avLst/>
            </a:prstGeom>
            <a:noFill/>
            <a:ln w="12700">
              <a:solidFill>
                <a:schemeClr val="tx1"/>
              </a:solidFill>
              <a:round/>
              <a:headEnd/>
              <a:tailEnd/>
            </a:ln>
            <a:effectLst/>
          </p:spPr>
          <p:txBody>
            <a:bodyPr/>
            <a:lstStyle/>
            <a:p>
              <a:endParaRPr lang="es-ES_tradnl"/>
            </a:p>
          </p:txBody>
        </p:sp>
        <p:sp>
          <p:nvSpPr>
            <p:cNvPr id="27684" name="Line 36"/>
            <p:cNvSpPr>
              <a:spLocks noChangeShapeType="1"/>
            </p:cNvSpPr>
            <p:nvPr/>
          </p:nvSpPr>
          <p:spPr bwMode="auto">
            <a:xfrm>
              <a:off x="3685" y="2965"/>
              <a:ext cx="714" cy="1"/>
            </a:xfrm>
            <a:prstGeom prst="line">
              <a:avLst/>
            </a:prstGeom>
            <a:noFill/>
            <a:ln w="6350">
              <a:solidFill>
                <a:schemeClr val="tx1"/>
              </a:solidFill>
              <a:prstDash val="sysDot"/>
              <a:round/>
              <a:headEnd/>
              <a:tailEnd/>
            </a:ln>
            <a:effectLst/>
          </p:spPr>
          <p:txBody>
            <a:bodyPr/>
            <a:lstStyle/>
            <a:p>
              <a:endParaRPr lang="es-ES_tradnl"/>
            </a:p>
          </p:txBody>
        </p:sp>
        <p:sp>
          <p:nvSpPr>
            <p:cNvPr id="27685" name="Line 37"/>
            <p:cNvSpPr>
              <a:spLocks noChangeShapeType="1"/>
            </p:cNvSpPr>
            <p:nvPr/>
          </p:nvSpPr>
          <p:spPr bwMode="auto">
            <a:xfrm>
              <a:off x="3681" y="2970"/>
              <a:ext cx="714" cy="1"/>
            </a:xfrm>
            <a:prstGeom prst="line">
              <a:avLst/>
            </a:prstGeom>
            <a:noFill/>
            <a:ln w="6350">
              <a:solidFill>
                <a:schemeClr val="tx1"/>
              </a:solidFill>
              <a:prstDash val="sysDot"/>
              <a:round/>
              <a:headEnd/>
              <a:tailEnd/>
            </a:ln>
            <a:effectLst/>
          </p:spPr>
          <p:txBody>
            <a:bodyPr/>
            <a:lstStyle/>
            <a:p>
              <a:endParaRPr lang="es-ES_tradnl"/>
            </a:p>
          </p:txBody>
        </p:sp>
        <p:sp>
          <p:nvSpPr>
            <p:cNvPr id="27686" name="Rectangle 38"/>
            <p:cNvSpPr>
              <a:spLocks noChangeArrowheads="1"/>
            </p:cNvSpPr>
            <p:nvPr/>
          </p:nvSpPr>
          <p:spPr bwMode="auto">
            <a:xfrm>
              <a:off x="4418" y="2888"/>
              <a:ext cx="44" cy="118"/>
            </a:xfrm>
            <a:prstGeom prst="rect">
              <a:avLst/>
            </a:prstGeom>
            <a:solidFill>
              <a:srgbClr val="FFFFFF"/>
            </a:solidFill>
            <a:ln w="9525">
              <a:solidFill>
                <a:srgbClr val="000000"/>
              </a:solidFill>
              <a:miter lim="800000"/>
              <a:headEnd/>
              <a:tailEnd/>
            </a:ln>
            <a:effectLst/>
          </p:spPr>
          <p:txBody>
            <a:bodyPr/>
            <a:lstStyle/>
            <a:p>
              <a:endParaRPr lang="es-ES_tradnl"/>
            </a:p>
          </p:txBody>
        </p:sp>
        <p:sp>
          <p:nvSpPr>
            <p:cNvPr id="27687" name="Rectangle 39"/>
            <p:cNvSpPr>
              <a:spLocks noChangeArrowheads="1"/>
            </p:cNvSpPr>
            <p:nvPr/>
          </p:nvSpPr>
          <p:spPr bwMode="auto">
            <a:xfrm>
              <a:off x="4418" y="2888"/>
              <a:ext cx="44" cy="118"/>
            </a:xfrm>
            <a:prstGeom prst="rect">
              <a:avLst/>
            </a:prstGeom>
            <a:solidFill>
              <a:srgbClr val="FFFFFF"/>
            </a:solidFill>
            <a:ln w="9525">
              <a:solidFill>
                <a:srgbClr val="000000"/>
              </a:solidFill>
              <a:miter lim="800000"/>
              <a:headEnd/>
              <a:tailEnd/>
            </a:ln>
            <a:effectLst/>
          </p:spPr>
          <p:txBody>
            <a:bodyPr/>
            <a:lstStyle/>
            <a:p>
              <a:endParaRPr lang="es-ES_tradnl"/>
            </a:p>
          </p:txBody>
        </p:sp>
        <p:sp>
          <p:nvSpPr>
            <p:cNvPr id="27688" name="Line 40"/>
            <p:cNvSpPr>
              <a:spLocks noChangeShapeType="1"/>
            </p:cNvSpPr>
            <p:nvPr/>
          </p:nvSpPr>
          <p:spPr bwMode="auto">
            <a:xfrm>
              <a:off x="4469" y="2947"/>
              <a:ext cx="276" cy="0"/>
            </a:xfrm>
            <a:prstGeom prst="line">
              <a:avLst/>
            </a:prstGeom>
            <a:noFill/>
            <a:ln w="12700">
              <a:solidFill>
                <a:srgbClr val="000000"/>
              </a:solidFill>
              <a:round/>
              <a:headEnd/>
              <a:tailEnd/>
            </a:ln>
            <a:effectLst/>
          </p:spPr>
          <p:txBody>
            <a:bodyPr/>
            <a:lstStyle/>
            <a:p>
              <a:endParaRPr lang="es-ES_tradnl"/>
            </a:p>
          </p:txBody>
        </p:sp>
        <p:sp>
          <p:nvSpPr>
            <p:cNvPr id="27689" name="Line 41"/>
            <p:cNvSpPr>
              <a:spLocks noChangeShapeType="1"/>
            </p:cNvSpPr>
            <p:nvPr/>
          </p:nvSpPr>
          <p:spPr bwMode="auto">
            <a:xfrm>
              <a:off x="4469" y="2947"/>
              <a:ext cx="276" cy="0"/>
            </a:xfrm>
            <a:prstGeom prst="line">
              <a:avLst/>
            </a:prstGeom>
            <a:noFill/>
            <a:ln w="12700">
              <a:solidFill>
                <a:schemeClr val="tx1"/>
              </a:solidFill>
              <a:round/>
              <a:headEnd/>
              <a:tailEnd/>
            </a:ln>
            <a:effectLst/>
          </p:spPr>
          <p:txBody>
            <a:bodyPr/>
            <a:lstStyle/>
            <a:p>
              <a:endParaRPr lang="es-ES_tradnl"/>
            </a:p>
          </p:txBody>
        </p:sp>
        <p:sp>
          <p:nvSpPr>
            <p:cNvPr id="27690" name="Line 42"/>
            <p:cNvSpPr>
              <a:spLocks noChangeShapeType="1"/>
            </p:cNvSpPr>
            <p:nvPr/>
          </p:nvSpPr>
          <p:spPr bwMode="auto">
            <a:xfrm flipH="1">
              <a:off x="2808" y="2011"/>
              <a:ext cx="1110" cy="1"/>
            </a:xfrm>
            <a:prstGeom prst="line">
              <a:avLst/>
            </a:prstGeom>
            <a:noFill/>
            <a:ln w="12700">
              <a:solidFill>
                <a:srgbClr val="000000"/>
              </a:solidFill>
              <a:round/>
              <a:headEnd/>
              <a:tailEnd/>
            </a:ln>
            <a:effectLst/>
          </p:spPr>
          <p:txBody>
            <a:bodyPr/>
            <a:lstStyle/>
            <a:p>
              <a:endParaRPr lang="es-ES_tradnl"/>
            </a:p>
          </p:txBody>
        </p:sp>
        <p:sp>
          <p:nvSpPr>
            <p:cNvPr id="27691" name="Line 43"/>
            <p:cNvSpPr>
              <a:spLocks noChangeShapeType="1"/>
            </p:cNvSpPr>
            <p:nvPr/>
          </p:nvSpPr>
          <p:spPr bwMode="auto">
            <a:xfrm flipH="1">
              <a:off x="1344" y="2011"/>
              <a:ext cx="2574" cy="2"/>
            </a:xfrm>
            <a:prstGeom prst="line">
              <a:avLst/>
            </a:prstGeom>
            <a:noFill/>
            <a:ln w="12700">
              <a:solidFill>
                <a:schemeClr val="tx1"/>
              </a:solidFill>
              <a:round/>
              <a:headEnd/>
              <a:tailEnd/>
            </a:ln>
            <a:effectLst/>
          </p:spPr>
          <p:txBody>
            <a:bodyPr/>
            <a:lstStyle/>
            <a:p>
              <a:endParaRPr lang="es-ES_tradnl"/>
            </a:p>
          </p:txBody>
        </p:sp>
        <p:sp>
          <p:nvSpPr>
            <p:cNvPr id="27692" name="Oval 44"/>
            <p:cNvSpPr>
              <a:spLocks noChangeArrowheads="1"/>
            </p:cNvSpPr>
            <p:nvPr/>
          </p:nvSpPr>
          <p:spPr bwMode="auto">
            <a:xfrm>
              <a:off x="1872" y="1968"/>
              <a:ext cx="95" cy="128"/>
            </a:xfrm>
            <a:prstGeom prst="ellipse">
              <a:avLst/>
            </a:prstGeom>
            <a:solidFill>
              <a:srgbClr val="FFFFFF"/>
            </a:solidFill>
            <a:ln w="9525">
              <a:solidFill>
                <a:srgbClr val="000000"/>
              </a:solidFill>
              <a:round/>
              <a:headEnd/>
              <a:tailEnd/>
            </a:ln>
            <a:effectLst/>
          </p:spPr>
          <p:txBody>
            <a:bodyPr/>
            <a:lstStyle/>
            <a:p>
              <a:endParaRPr lang="es-ES_tradnl"/>
            </a:p>
          </p:txBody>
        </p:sp>
        <p:sp>
          <p:nvSpPr>
            <p:cNvPr id="27693" name="Oval 45"/>
            <p:cNvSpPr>
              <a:spLocks noChangeArrowheads="1"/>
            </p:cNvSpPr>
            <p:nvPr/>
          </p:nvSpPr>
          <p:spPr bwMode="auto">
            <a:xfrm>
              <a:off x="1488" y="1968"/>
              <a:ext cx="95" cy="128"/>
            </a:xfrm>
            <a:prstGeom prst="ellipse">
              <a:avLst/>
            </a:prstGeom>
            <a:solidFill>
              <a:srgbClr val="FFFFFF"/>
            </a:solidFill>
            <a:ln w="9525">
              <a:solidFill>
                <a:srgbClr val="000000"/>
              </a:solidFill>
              <a:round/>
              <a:headEnd/>
              <a:tailEnd/>
            </a:ln>
            <a:effectLst/>
          </p:spPr>
          <p:txBody>
            <a:bodyPr/>
            <a:lstStyle/>
            <a:p>
              <a:endParaRPr lang="es-ES_tradnl"/>
            </a:p>
          </p:txBody>
        </p:sp>
        <p:sp>
          <p:nvSpPr>
            <p:cNvPr id="27694" name="Line 46"/>
            <p:cNvSpPr>
              <a:spLocks noChangeShapeType="1"/>
            </p:cNvSpPr>
            <p:nvPr/>
          </p:nvSpPr>
          <p:spPr bwMode="auto">
            <a:xfrm>
              <a:off x="1920" y="2112"/>
              <a:ext cx="0" cy="240"/>
            </a:xfrm>
            <a:prstGeom prst="line">
              <a:avLst/>
            </a:prstGeom>
            <a:noFill/>
            <a:ln w="9525">
              <a:solidFill>
                <a:schemeClr val="tx1"/>
              </a:solidFill>
              <a:round/>
              <a:headEnd/>
              <a:tailEnd type="triangle" w="med" len="med"/>
            </a:ln>
            <a:effectLst/>
          </p:spPr>
          <p:txBody>
            <a:bodyPr/>
            <a:lstStyle/>
            <a:p>
              <a:endParaRPr lang="es-ES_tradnl"/>
            </a:p>
          </p:txBody>
        </p:sp>
        <p:sp>
          <p:nvSpPr>
            <p:cNvPr id="27695" name="Line 47"/>
            <p:cNvSpPr>
              <a:spLocks noChangeShapeType="1"/>
            </p:cNvSpPr>
            <p:nvPr/>
          </p:nvSpPr>
          <p:spPr bwMode="auto">
            <a:xfrm>
              <a:off x="1536" y="2112"/>
              <a:ext cx="0" cy="240"/>
            </a:xfrm>
            <a:prstGeom prst="line">
              <a:avLst/>
            </a:prstGeom>
            <a:noFill/>
            <a:ln w="9525">
              <a:solidFill>
                <a:schemeClr val="tx1"/>
              </a:solidFill>
              <a:round/>
              <a:headEnd/>
              <a:tailEnd type="triangle" w="med" len="med"/>
            </a:ln>
            <a:effectLst/>
          </p:spPr>
          <p:txBody>
            <a:bodyPr/>
            <a:lstStyle/>
            <a:p>
              <a:endParaRPr lang="es-ES_tradnl"/>
            </a:p>
          </p:txBody>
        </p:sp>
        <p:sp>
          <p:nvSpPr>
            <p:cNvPr id="27696" name="Line 48"/>
            <p:cNvSpPr>
              <a:spLocks noChangeShapeType="1"/>
            </p:cNvSpPr>
            <p:nvPr/>
          </p:nvSpPr>
          <p:spPr bwMode="auto">
            <a:xfrm>
              <a:off x="4745" y="2947"/>
              <a:ext cx="247" cy="0"/>
            </a:xfrm>
            <a:prstGeom prst="line">
              <a:avLst/>
            </a:prstGeom>
            <a:noFill/>
            <a:ln w="9525">
              <a:solidFill>
                <a:srgbClr val="000000"/>
              </a:solidFill>
              <a:round/>
              <a:headEnd/>
              <a:tailEnd type="triangle" w="med" len="med"/>
            </a:ln>
            <a:effectLst/>
          </p:spPr>
          <p:txBody>
            <a:bodyPr/>
            <a:lstStyle/>
            <a:p>
              <a:endParaRPr lang="es-ES_tradnl"/>
            </a:p>
          </p:txBody>
        </p:sp>
        <p:sp>
          <p:nvSpPr>
            <p:cNvPr id="27697" name="Line 49"/>
            <p:cNvSpPr>
              <a:spLocks noChangeShapeType="1"/>
            </p:cNvSpPr>
            <p:nvPr/>
          </p:nvSpPr>
          <p:spPr bwMode="auto">
            <a:xfrm>
              <a:off x="4745" y="2947"/>
              <a:ext cx="247" cy="0"/>
            </a:xfrm>
            <a:prstGeom prst="line">
              <a:avLst/>
            </a:prstGeom>
            <a:noFill/>
            <a:ln w="9525">
              <a:solidFill>
                <a:schemeClr val="tx1"/>
              </a:solidFill>
              <a:round/>
              <a:headEnd/>
              <a:tailEnd type="triangle" w="med" len="med"/>
            </a:ln>
            <a:effectLst/>
          </p:spPr>
          <p:txBody>
            <a:bodyPr/>
            <a:lstStyle/>
            <a:p>
              <a:endParaRPr lang="es-ES_tradnl"/>
            </a:p>
          </p:txBody>
        </p:sp>
        <p:sp>
          <p:nvSpPr>
            <p:cNvPr id="27698" name="Oval 50"/>
            <p:cNvSpPr>
              <a:spLocks noChangeArrowheads="1"/>
            </p:cNvSpPr>
            <p:nvPr/>
          </p:nvSpPr>
          <p:spPr bwMode="auto">
            <a:xfrm>
              <a:off x="4549" y="2888"/>
              <a:ext cx="95" cy="128"/>
            </a:xfrm>
            <a:prstGeom prst="ellipse">
              <a:avLst/>
            </a:prstGeom>
            <a:solidFill>
              <a:srgbClr val="FFFFFF"/>
            </a:solidFill>
            <a:ln w="9525">
              <a:solidFill>
                <a:srgbClr val="000000"/>
              </a:solidFill>
              <a:round/>
              <a:headEnd/>
              <a:tailEnd/>
            </a:ln>
            <a:effectLst/>
          </p:spPr>
          <p:txBody>
            <a:bodyPr/>
            <a:lstStyle/>
            <a:p>
              <a:endParaRPr lang="es-ES_tradnl"/>
            </a:p>
          </p:txBody>
        </p:sp>
        <p:sp>
          <p:nvSpPr>
            <p:cNvPr id="27699" name="Oval 51"/>
            <p:cNvSpPr>
              <a:spLocks noChangeArrowheads="1"/>
            </p:cNvSpPr>
            <p:nvPr/>
          </p:nvSpPr>
          <p:spPr bwMode="auto">
            <a:xfrm>
              <a:off x="4549" y="2888"/>
              <a:ext cx="95" cy="128"/>
            </a:xfrm>
            <a:prstGeom prst="ellipse">
              <a:avLst/>
            </a:prstGeom>
            <a:solidFill>
              <a:srgbClr val="FFFFFF"/>
            </a:solidFill>
            <a:ln w="9525">
              <a:solidFill>
                <a:srgbClr val="000000"/>
              </a:solidFill>
              <a:round/>
              <a:headEnd/>
              <a:tailEnd/>
            </a:ln>
            <a:effectLst/>
          </p:spPr>
          <p:txBody>
            <a:bodyPr/>
            <a:lstStyle/>
            <a:p>
              <a:endParaRPr lang="es-ES_tradnl"/>
            </a:p>
          </p:txBody>
        </p:sp>
        <p:sp>
          <p:nvSpPr>
            <p:cNvPr id="27700" name="Rectangle 52"/>
            <p:cNvSpPr>
              <a:spLocks noChangeArrowheads="1"/>
            </p:cNvSpPr>
            <p:nvPr/>
          </p:nvSpPr>
          <p:spPr bwMode="auto">
            <a:xfrm>
              <a:off x="1407" y="1344"/>
              <a:ext cx="1626" cy="215"/>
            </a:xfrm>
            <a:prstGeom prst="rect">
              <a:avLst/>
            </a:prstGeom>
            <a:noFill/>
            <a:ln w="9525">
              <a:noFill/>
              <a:miter lim="800000"/>
              <a:headEnd/>
              <a:tailEnd/>
            </a:ln>
            <a:effectLst/>
          </p:spPr>
          <p:txBody>
            <a:bodyPr lIns="0" tIns="0" rIns="0" bIns="0"/>
            <a:lstStyle/>
            <a:p>
              <a:pPr algn="l" fontAlgn="base">
                <a:lnSpc>
                  <a:spcPct val="100000"/>
                </a:lnSpc>
                <a:spcBef>
                  <a:spcPct val="0"/>
                </a:spcBef>
                <a:buFontTx/>
                <a:buNone/>
              </a:pPr>
              <a:r>
                <a:rPr lang="es-ES" b="1">
                  <a:latin typeface="Times New Roman" pitchFamily="18" charset="0"/>
                </a:rPr>
                <a:t>Control compuesto</a:t>
              </a:r>
            </a:p>
          </p:txBody>
        </p:sp>
        <p:sp>
          <p:nvSpPr>
            <p:cNvPr id="27701" name="Freeform 53"/>
            <p:cNvSpPr>
              <a:spLocks/>
            </p:cNvSpPr>
            <p:nvPr/>
          </p:nvSpPr>
          <p:spPr bwMode="auto">
            <a:xfrm>
              <a:off x="3168" y="2688"/>
              <a:ext cx="349" cy="185"/>
            </a:xfrm>
            <a:custGeom>
              <a:avLst/>
              <a:gdLst/>
              <a:ahLst/>
              <a:cxnLst>
                <a:cxn ang="0">
                  <a:pos x="0" y="0"/>
                </a:cxn>
                <a:cxn ang="0">
                  <a:pos x="19972" y="0"/>
                </a:cxn>
                <a:cxn ang="0">
                  <a:pos x="19972" y="19954"/>
                </a:cxn>
              </a:cxnLst>
              <a:rect l="0" t="0" r="r" b="b"/>
              <a:pathLst>
                <a:path w="20000" h="20000">
                  <a:moveTo>
                    <a:pt x="0" y="0"/>
                  </a:moveTo>
                  <a:lnTo>
                    <a:pt x="19972" y="0"/>
                  </a:lnTo>
                  <a:lnTo>
                    <a:pt x="19972" y="19954"/>
                  </a:lnTo>
                </a:path>
              </a:pathLst>
            </a:custGeom>
            <a:noFill/>
            <a:ln w="9525" cap="flat">
              <a:solidFill>
                <a:schemeClr val="tx1"/>
              </a:solidFill>
              <a:prstDash val="solid"/>
              <a:round/>
              <a:headEnd type="none" w="sm" len="sm"/>
              <a:tailEnd type="triangle" w="sm" len="sm"/>
            </a:ln>
            <a:effectLst/>
          </p:spPr>
          <p:txBody>
            <a:bodyPr/>
            <a:lstStyle/>
            <a:p>
              <a:endParaRPr lang="es-ES_tradnl"/>
            </a:p>
          </p:txBody>
        </p:sp>
        <p:sp>
          <p:nvSpPr>
            <p:cNvPr id="27702" name="Line 54"/>
            <p:cNvSpPr>
              <a:spLocks noChangeShapeType="1"/>
            </p:cNvSpPr>
            <p:nvPr/>
          </p:nvSpPr>
          <p:spPr bwMode="auto">
            <a:xfrm>
              <a:off x="1008" y="2880"/>
              <a:ext cx="1344" cy="0"/>
            </a:xfrm>
            <a:prstGeom prst="line">
              <a:avLst/>
            </a:prstGeom>
            <a:noFill/>
            <a:ln w="9525">
              <a:solidFill>
                <a:schemeClr val="tx1"/>
              </a:solidFill>
              <a:round/>
              <a:headEnd type="none" w="sm" len="sm"/>
              <a:tailEnd type="triangle" w="med" len="med"/>
            </a:ln>
            <a:effectLst/>
          </p:spPr>
          <p:txBody>
            <a:bodyPr/>
            <a:lstStyle/>
            <a:p>
              <a:endParaRPr lang="es-ES_tradnl"/>
            </a:p>
          </p:txBody>
        </p:sp>
        <p:sp>
          <p:nvSpPr>
            <p:cNvPr id="27703" name="Rectangle 55"/>
            <p:cNvSpPr>
              <a:spLocks noChangeArrowheads="1"/>
            </p:cNvSpPr>
            <p:nvPr/>
          </p:nvSpPr>
          <p:spPr bwMode="auto">
            <a:xfrm>
              <a:off x="240" y="1728"/>
              <a:ext cx="816" cy="642"/>
            </a:xfrm>
            <a:prstGeom prst="rect">
              <a:avLst/>
            </a:prstGeom>
            <a:noFill/>
            <a:ln w="9525">
              <a:noFill/>
              <a:miter lim="800000"/>
              <a:headEnd/>
              <a:tailEnd/>
            </a:ln>
            <a:effectLst/>
          </p:spPr>
          <p:txBody>
            <a:bodyPr lIns="0" tIns="0" rIns="0" bIns="0"/>
            <a:lstStyle/>
            <a:p>
              <a:pPr fontAlgn="base">
                <a:lnSpc>
                  <a:spcPct val="100000"/>
                </a:lnSpc>
                <a:spcBef>
                  <a:spcPct val="0"/>
                </a:spcBef>
                <a:buFontTx/>
                <a:buNone/>
              </a:pPr>
              <a:r>
                <a:rPr lang="es-ES" sz="1400" b="1">
                  <a:latin typeface="Times New Roman" pitchFamily="18" charset="0"/>
                </a:rPr>
                <a:t>Standard</a:t>
              </a:r>
            </a:p>
            <a:p>
              <a:pPr fontAlgn="base">
                <a:lnSpc>
                  <a:spcPct val="100000"/>
                </a:lnSpc>
                <a:spcBef>
                  <a:spcPct val="0"/>
                </a:spcBef>
                <a:buFontTx/>
                <a:buNone/>
              </a:pPr>
              <a:r>
                <a:rPr lang="es-ES" sz="1400" b="1">
                  <a:latin typeface="Times New Roman" pitchFamily="18" charset="0"/>
                </a:rPr>
                <a:t>+</a:t>
              </a:r>
            </a:p>
            <a:p>
              <a:pPr fontAlgn="base">
                <a:lnSpc>
                  <a:spcPct val="100000"/>
                </a:lnSpc>
                <a:spcBef>
                  <a:spcPct val="0"/>
                </a:spcBef>
                <a:buFontTx/>
                <a:buNone/>
              </a:pPr>
              <a:r>
                <a:rPr lang="es-ES" sz="1400" b="1">
                  <a:latin typeface="Times New Roman" pitchFamily="18" charset="0"/>
                </a:rPr>
                <a:t>Modelo del proceso</a:t>
              </a:r>
            </a:p>
          </p:txBody>
        </p:sp>
        <p:grpSp>
          <p:nvGrpSpPr>
            <p:cNvPr id="3" name="Group 56"/>
            <p:cNvGrpSpPr>
              <a:grpSpLocks/>
            </p:cNvGrpSpPr>
            <p:nvPr/>
          </p:nvGrpSpPr>
          <p:grpSpPr bwMode="auto">
            <a:xfrm>
              <a:off x="1240" y="1248"/>
              <a:ext cx="914" cy="233"/>
              <a:chOff x="0" y="626"/>
              <a:chExt cx="914" cy="233"/>
            </a:xfrm>
          </p:grpSpPr>
          <p:sp>
            <p:nvSpPr>
              <p:cNvPr id="27705" name="Rectangle 57"/>
              <p:cNvSpPr>
                <a:spLocks noChangeArrowheads="1"/>
              </p:cNvSpPr>
              <p:nvPr/>
            </p:nvSpPr>
            <p:spPr bwMode="auto">
              <a:xfrm>
                <a:off x="0" y="626"/>
                <a:ext cx="914" cy="233"/>
              </a:xfrm>
              <a:prstGeom prst="rect">
                <a:avLst/>
              </a:prstGeom>
              <a:noFill/>
              <a:ln w="9525">
                <a:noFill/>
                <a:miter lim="800000"/>
                <a:headEnd/>
                <a:tailEnd/>
              </a:ln>
              <a:effectLst/>
            </p:spPr>
            <p:txBody>
              <a:bodyPr>
                <a:spAutoFit/>
              </a:bodyPr>
              <a:lstStyle/>
              <a:p>
                <a:endParaRPr lang="es-ES_tradnl"/>
              </a:p>
            </p:txBody>
          </p:sp>
          <p:sp>
            <p:nvSpPr>
              <p:cNvPr id="27706" name="Rectangle 58"/>
              <p:cNvSpPr>
                <a:spLocks noChangeArrowheads="1"/>
              </p:cNvSpPr>
              <p:nvPr/>
            </p:nvSpPr>
            <p:spPr bwMode="auto">
              <a:xfrm>
                <a:off x="0" y="626"/>
                <a:ext cx="914" cy="233"/>
              </a:xfrm>
              <a:prstGeom prst="rect">
                <a:avLst/>
              </a:prstGeom>
              <a:noFill/>
              <a:ln w="9525">
                <a:noFill/>
                <a:miter lim="800000"/>
                <a:headEnd/>
                <a:tailEnd/>
              </a:ln>
              <a:effectLst/>
            </p:spPr>
            <p:txBody>
              <a:bodyPr>
                <a:spAutoFit/>
              </a:bodyPr>
              <a:lstStyle/>
              <a:p>
                <a:endParaRPr lang="es-ES_tradnl"/>
              </a:p>
            </p:txBody>
          </p:sp>
        </p:grpSp>
        <p:sp>
          <p:nvSpPr>
            <p:cNvPr id="27707" name="Rectangle 59"/>
            <p:cNvSpPr>
              <a:spLocks noChangeArrowheads="1"/>
            </p:cNvSpPr>
            <p:nvPr/>
          </p:nvSpPr>
          <p:spPr bwMode="auto">
            <a:xfrm>
              <a:off x="288" y="2736"/>
              <a:ext cx="720" cy="466"/>
            </a:xfrm>
            <a:prstGeom prst="rect">
              <a:avLst/>
            </a:prstGeom>
            <a:noFill/>
            <a:ln w="9525">
              <a:solidFill>
                <a:schemeClr val="tx1"/>
              </a:solidFill>
              <a:miter lim="800000"/>
              <a:headEnd/>
              <a:tailEnd/>
            </a:ln>
            <a:effectLst/>
          </p:spPr>
          <p:txBody>
            <a:bodyPr>
              <a:spAutoFit/>
            </a:bodyPr>
            <a:lstStyle/>
            <a:p>
              <a:pPr eaLnBrk="1" fontAlgn="base" hangingPunct="1">
                <a:lnSpc>
                  <a:spcPct val="100000"/>
                </a:lnSpc>
                <a:spcBef>
                  <a:spcPct val="0"/>
                </a:spcBef>
                <a:buFontTx/>
                <a:buNone/>
              </a:pPr>
              <a:r>
                <a:rPr lang="es-ES_tradnl" sz="1400">
                  <a:latin typeface="Arial" pitchFamily="34" charset="0"/>
                  <a:cs typeface="Arial" pitchFamily="34" charset="0"/>
                </a:rPr>
                <a:t>Controlador retro-alimentado</a:t>
              </a:r>
              <a:endParaRPr lang="es-ES_tradnl" sz="2400">
                <a:latin typeface="Times New Roman" pitchFamily="18" charset="0"/>
              </a:endParaRPr>
            </a:p>
          </p:txBody>
        </p:sp>
        <p:grpSp>
          <p:nvGrpSpPr>
            <p:cNvPr id="4" name="Group 60"/>
            <p:cNvGrpSpPr>
              <a:grpSpLocks/>
            </p:cNvGrpSpPr>
            <p:nvPr/>
          </p:nvGrpSpPr>
          <p:grpSpPr bwMode="auto">
            <a:xfrm>
              <a:off x="1270" y="1706"/>
              <a:ext cx="792" cy="233"/>
              <a:chOff x="0" y="202"/>
              <a:chExt cx="792" cy="233"/>
            </a:xfrm>
          </p:grpSpPr>
          <p:sp>
            <p:nvSpPr>
              <p:cNvPr id="27709" name="Rectangle 61"/>
              <p:cNvSpPr>
                <a:spLocks noChangeArrowheads="1"/>
              </p:cNvSpPr>
              <p:nvPr/>
            </p:nvSpPr>
            <p:spPr bwMode="auto">
              <a:xfrm>
                <a:off x="0" y="202"/>
                <a:ext cx="792" cy="233"/>
              </a:xfrm>
              <a:prstGeom prst="rect">
                <a:avLst/>
              </a:prstGeom>
              <a:noFill/>
              <a:ln w="9525">
                <a:noFill/>
                <a:miter lim="800000"/>
                <a:headEnd/>
                <a:tailEnd/>
              </a:ln>
              <a:effectLst/>
            </p:spPr>
            <p:txBody>
              <a:bodyPr>
                <a:spAutoFit/>
              </a:bodyPr>
              <a:lstStyle/>
              <a:p>
                <a:endParaRPr lang="es-ES_tradnl"/>
              </a:p>
            </p:txBody>
          </p:sp>
          <p:sp>
            <p:nvSpPr>
              <p:cNvPr id="27710" name="Rectangle 62"/>
              <p:cNvSpPr>
                <a:spLocks noChangeArrowheads="1"/>
              </p:cNvSpPr>
              <p:nvPr/>
            </p:nvSpPr>
            <p:spPr bwMode="auto">
              <a:xfrm>
                <a:off x="0" y="202"/>
                <a:ext cx="792" cy="233"/>
              </a:xfrm>
              <a:prstGeom prst="rect">
                <a:avLst/>
              </a:prstGeom>
              <a:noFill/>
              <a:ln w="9525">
                <a:noFill/>
                <a:miter lim="800000"/>
                <a:headEnd/>
                <a:tailEnd/>
              </a:ln>
              <a:effectLst/>
            </p:spPr>
            <p:txBody>
              <a:bodyPr>
                <a:spAutoFit/>
              </a:bodyPr>
              <a:lstStyle/>
              <a:p>
                <a:endParaRPr lang="es-ES_tradnl"/>
              </a:p>
            </p:txBody>
          </p:sp>
        </p:grpSp>
        <p:sp>
          <p:nvSpPr>
            <p:cNvPr id="27711" name="Rectangle 63"/>
            <p:cNvSpPr>
              <a:spLocks noChangeArrowheads="1"/>
            </p:cNvSpPr>
            <p:nvPr/>
          </p:nvSpPr>
          <p:spPr bwMode="auto">
            <a:xfrm>
              <a:off x="1296" y="2352"/>
              <a:ext cx="792" cy="466"/>
            </a:xfrm>
            <a:prstGeom prst="rect">
              <a:avLst/>
            </a:prstGeom>
            <a:noFill/>
            <a:ln w="9525">
              <a:solidFill>
                <a:schemeClr val="tx1"/>
              </a:solidFill>
              <a:miter lim="800000"/>
              <a:headEnd/>
              <a:tailEnd/>
            </a:ln>
            <a:effectLst/>
          </p:spPr>
          <p:txBody>
            <a:bodyPr>
              <a:spAutoFit/>
            </a:bodyPr>
            <a:lstStyle/>
            <a:p>
              <a:pPr eaLnBrk="1" fontAlgn="base" hangingPunct="1">
                <a:lnSpc>
                  <a:spcPct val="100000"/>
                </a:lnSpc>
                <a:spcBef>
                  <a:spcPct val="0"/>
                </a:spcBef>
                <a:buFontTx/>
                <a:buNone/>
              </a:pPr>
              <a:r>
                <a:rPr lang="es-ES_tradnl" sz="1400">
                  <a:latin typeface="Arial" pitchFamily="34" charset="0"/>
                  <a:cs typeface="Arial" pitchFamily="34" charset="0"/>
                </a:rPr>
                <a:t>Controlador pre- alimentado</a:t>
              </a:r>
              <a:endParaRPr lang="es-ES_tradnl" sz="2400">
                <a:latin typeface="Times New Roman" pitchFamily="18" charset="0"/>
              </a:endParaRPr>
            </a:p>
          </p:txBody>
        </p:sp>
        <p:sp>
          <p:nvSpPr>
            <p:cNvPr id="27712" name="Freeform 64"/>
            <p:cNvSpPr>
              <a:spLocks/>
            </p:cNvSpPr>
            <p:nvPr/>
          </p:nvSpPr>
          <p:spPr bwMode="auto">
            <a:xfrm>
              <a:off x="624" y="2304"/>
              <a:ext cx="672" cy="288"/>
            </a:xfrm>
            <a:custGeom>
              <a:avLst/>
              <a:gdLst/>
              <a:ahLst/>
              <a:cxnLst>
                <a:cxn ang="0">
                  <a:pos x="0" y="0"/>
                </a:cxn>
                <a:cxn ang="0">
                  <a:pos x="0" y="240"/>
                </a:cxn>
                <a:cxn ang="0">
                  <a:pos x="1104" y="240"/>
                </a:cxn>
              </a:cxnLst>
              <a:rect l="0" t="0" r="r" b="b"/>
              <a:pathLst>
                <a:path w="1104" h="240">
                  <a:moveTo>
                    <a:pt x="0" y="0"/>
                  </a:moveTo>
                  <a:lnTo>
                    <a:pt x="0" y="240"/>
                  </a:lnTo>
                  <a:lnTo>
                    <a:pt x="1104" y="240"/>
                  </a:lnTo>
                </a:path>
              </a:pathLst>
            </a:custGeom>
            <a:noFill/>
            <a:ln w="9525">
              <a:solidFill>
                <a:schemeClr val="tx1"/>
              </a:solidFill>
              <a:round/>
              <a:headEnd type="none" w="med" len="med"/>
              <a:tailEnd type="triangle" w="med" len="med"/>
            </a:ln>
            <a:effectLst/>
          </p:spPr>
          <p:txBody>
            <a:bodyPr/>
            <a:lstStyle/>
            <a:p>
              <a:endParaRPr lang="es-ES_tradnl"/>
            </a:p>
          </p:txBody>
        </p:sp>
        <p:sp>
          <p:nvSpPr>
            <p:cNvPr id="27713" name="Freeform 65"/>
            <p:cNvSpPr>
              <a:spLocks/>
            </p:cNvSpPr>
            <p:nvPr/>
          </p:nvSpPr>
          <p:spPr bwMode="auto">
            <a:xfrm>
              <a:off x="624" y="3024"/>
              <a:ext cx="3984" cy="768"/>
            </a:xfrm>
            <a:custGeom>
              <a:avLst/>
              <a:gdLst/>
              <a:ahLst/>
              <a:cxnLst>
                <a:cxn ang="0">
                  <a:pos x="3600" y="0"/>
                </a:cxn>
                <a:cxn ang="0">
                  <a:pos x="3600" y="768"/>
                </a:cxn>
                <a:cxn ang="0">
                  <a:pos x="0" y="768"/>
                </a:cxn>
                <a:cxn ang="0">
                  <a:pos x="0" y="192"/>
                </a:cxn>
              </a:cxnLst>
              <a:rect l="0" t="0" r="r" b="b"/>
              <a:pathLst>
                <a:path w="3600" h="768">
                  <a:moveTo>
                    <a:pt x="3600" y="0"/>
                  </a:moveTo>
                  <a:lnTo>
                    <a:pt x="3600" y="768"/>
                  </a:lnTo>
                  <a:lnTo>
                    <a:pt x="0" y="768"/>
                  </a:lnTo>
                  <a:lnTo>
                    <a:pt x="0" y="192"/>
                  </a:lnTo>
                </a:path>
              </a:pathLst>
            </a:custGeom>
            <a:noFill/>
            <a:ln w="9525">
              <a:solidFill>
                <a:schemeClr val="tx1"/>
              </a:solidFill>
              <a:round/>
              <a:headEnd type="none" w="med" len="med"/>
              <a:tailEnd type="triangle" w="med" len="med"/>
            </a:ln>
            <a:effectLst/>
          </p:spPr>
          <p:txBody>
            <a:bodyPr/>
            <a:lstStyle/>
            <a:p>
              <a:endParaRPr lang="es-ES_tradnl"/>
            </a:p>
          </p:txBody>
        </p:sp>
        <p:sp>
          <p:nvSpPr>
            <p:cNvPr id="27714" name="Rectangle 66"/>
            <p:cNvSpPr>
              <a:spLocks noChangeArrowheads="1"/>
            </p:cNvSpPr>
            <p:nvPr/>
          </p:nvSpPr>
          <p:spPr bwMode="auto">
            <a:xfrm>
              <a:off x="2352" y="2640"/>
              <a:ext cx="792" cy="332"/>
            </a:xfrm>
            <a:prstGeom prst="rect">
              <a:avLst/>
            </a:prstGeom>
            <a:noFill/>
            <a:ln w="9525">
              <a:solidFill>
                <a:schemeClr val="tx1"/>
              </a:solidFill>
              <a:miter lim="800000"/>
              <a:headEnd/>
              <a:tailEnd/>
            </a:ln>
            <a:effectLst/>
          </p:spPr>
          <p:txBody>
            <a:bodyPr>
              <a:spAutoFit/>
            </a:bodyPr>
            <a:lstStyle/>
            <a:p>
              <a:pPr eaLnBrk="1" fontAlgn="base" hangingPunct="1">
                <a:lnSpc>
                  <a:spcPct val="100000"/>
                </a:lnSpc>
                <a:spcBef>
                  <a:spcPct val="0"/>
                </a:spcBef>
                <a:buFontTx/>
                <a:buNone/>
              </a:pPr>
              <a:r>
                <a:rPr lang="es-ES_tradnl" sz="1400">
                  <a:latin typeface="Arial" pitchFamily="34" charset="0"/>
                  <a:cs typeface="Arial" pitchFamily="34" charset="0"/>
                </a:rPr>
                <a:t>Controlador compuesto</a:t>
              </a:r>
              <a:endParaRPr lang="es-ES_tradnl" sz="2400">
                <a:latin typeface="Times New Roman" pitchFamily="18" charset="0"/>
              </a:endParaRPr>
            </a:p>
          </p:txBody>
        </p:sp>
        <p:sp>
          <p:nvSpPr>
            <p:cNvPr id="27715" name="Line 67"/>
            <p:cNvSpPr>
              <a:spLocks noChangeShapeType="1"/>
            </p:cNvSpPr>
            <p:nvPr/>
          </p:nvSpPr>
          <p:spPr bwMode="auto">
            <a:xfrm>
              <a:off x="2064" y="2688"/>
              <a:ext cx="288" cy="0"/>
            </a:xfrm>
            <a:prstGeom prst="line">
              <a:avLst/>
            </a:prstGeom>
            <a:noFill/>
            <a:ln w="9525">
              <a:solidFill>
                <a:schemeClr val="tx1"/>
              </a:solidFill>
              <a:round/>
              <a:headEnd/>
              <a:tailEnd type="triangle" w="med" len="med"/>
            </a:ln>
            <a:effectLst/>
          </p:spPr>
          <p:txBody>
            <a:bodyPr/>
            <a:lstStyle/>
            <a:p>
              <a:endParaRPr lang="es-ES_tradnl"/>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04948"/>
            <a:ext cx="9144000" cy="872523"/>
          </a:xfrm>
        </p:spPr>
        <p:txBody>
          <a:bodyPr>
            <a:normAutofit fontScale="90000"/>
          </a:bodyPr>
          <a:lstStyle/>
          <a:p>
            <a:r>
              <a:rPr lang="es-ES_tradnl" dirty="0" smtClean="0"/>
              <a:t>Exigencias sobre validación: </a:t>
            </a:r>
            <a:r>
              <a:rPr lang="es-ES" b="1" dirty="0" smtClean="0"/>
              <a:t>Norma BRC v.5</a:t>
            </a:r>
            <a:br>
              <a:rPr lang="es-ES" b="1" dirty="0" smtClean="0"/>
            </a:br>
            <a:endParaRPr lang="es-ES_tradnl" dirty="0"/>
          </a:p>
        </p:txBody>
      </p:sp>
      <p:sp>
        <p:nvSpPr>
          <p:cNvPr id="3" name="2 Marcador de fecha"/>
          <p:cNvSpPr>
            <a:spLocks noGrp="1"/>
          </p:cNvSpPr>
          <p:nvPr>
            <p:ph type="dt" sz="half" idx="10"/>
          </p:nvPr>
        </p:nvSpPr>
        <p:spPr/>
        <p:txBody>
          <a:bodyPr/>
          <a:lstStyle/>
          <a:p>
            <a:pPr>
              <a:defRPr/>
            </a:pPr>
            <a:fld id="{17B5FBA0-6B0E-4C69-B6DE-BDA8FC427647}"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16</a:t>
            </a:fld>
            <a:endParaRPr lang="es-ES_tradnl"/>
          </a:p>
        </p:txBody>
      </p:sp>
      <p:sp>
        <p:nvSpPr>
          <p:cNvPr id="5" name="4 CuadroTexto"/>
          <p:cNvSpPr txBox="1"/>
          <p:nvPr/>
        </p:nvSpPr>
        <p:spPr>
          <a:xfrm>
            <a:off x="598179" y="1921398"/>
            <a:ext cx="7947642" cy="3231654"/>
          </a:xfrm>
          <a:prstGeom prst="rect">
            <a:avLst/>
          </a:prstGeom>
          <a:noFill/>
        </p:spPr>
        <p:txBody>
          <a:bodyPr wrap="square" rtlCol="0">
            <a:spAutoFit/>
          </a:bodyPr>
          <a:lstStyle/>
          <a:p>
            <a:pPr>
              <a:buFont typeface="Arial" pitchFamily="34" charset="0"/>
              <a:buChar char="•"/>
            </a:pPr>
            <a:r>
              <a:rPr lang="es-ES" sz="1600" dirty="0" smtClean="0"/>
              <a:t>4.5.1- Todos los equipos deben tener las especificaciones correctas antes de su adquisición, han de estar construidos con el material apropiado, han de tener un diseño adecuado para asegurar que se pueden limpiar minuciosamente y se han de probar y autorizar antes de proceder a utilizarlos</a:t>
            </a:r>
          </a:p>
          <a:p>
            <a:pPr>
              <a:buFont typeface="Arial" pitchFamily="34" charset="0"/>
              <a:buChar char="•"/>
            </a:pPr>
            <a:r>
              <a:rPr lang="es-ES" sz="1600" dirty="0" smtClean="0"/>
              <a:t>5.1.2- Se deberán llevar cabo ensayos de producción y pruebas exhaustivas para validar que la formulación del producto y los procesos de fabricación están en condiciones de producir un producto seguro y legal conforme a las condiciones de vida útil del producto</a:t>
            </a:r>
          </a:p>
          <a:p>
            <a:pPr>
              <a:buFont typeface="Arial" pitchFamily="34" charset="0"/>
              <a:buChar char="•"/>
            </a:pPr>
            <a:r>
              <a:rPr lang="es-ES" sz="1600" b="1" dirty="0" smtClean="0"/>
              <a:t>5.1.3-</a:t>
            </a:r>
            <a:r>
              <a:rPr lang="es-ES" sz="1600" dirty="0" smtClean="0"/>
              <a:t> </a:t>
            </a:r>
            <a:r>
              <a:rPr lang="es-ES" sz="1600" dirty="0"/>
              <a:t>Se deberán realizar ensayos de vida útil del producto mediante protocolos documentados que reflejen las condiciones durante el almacenamiento y la manipulación a lo largo de toda su vida útil</a:t>
            </a:r>
            <a:r>
              <a:rPr lang="es-ES" sz="2000" dirty="0"/>
              <a:t>.</a:t>
            </a:r>
            <a:endParaRPr lang="es-ES_tradnl" sz="2000" dirty="0"/>
          </a:p>
          <a:p>
            <a:pPr>
              <a:buFont typeface="Arial" pitchFamily="34" charset="0"/>
              <a:buChar char="•"/>
            </a:pPr>
            <a:endParaRPr lang="es-ES_tradnl"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04948"/>
            <a:ext cx="9143999" cy="1143000"/>
          </a:xfrm>
        </p:spPr>
        <p:txBody>
          <a:bodyPr>
            <a:normAutofit/>
          </a:bodyPr>
          <a:lstStyle/>
          <a:p>
            <a:r>
              <a:rPr lang="es-ES_tradnl" dirty="0" smtClean="0"/>
              <a:t>Exigencias sobre validación: </a:t>
            </a:r>
            <a:r>
              <a:rPr lang="es-ES" b="1" dirty="0" smtClean="0"/>
              <a:t>Norma IFS v.5 </a:t>
            </a:r>
            <a:br>
              <a:rPr lang="es-ES" b="1" dirty="0" smtClean="0"/>
            </a:br>
            <a:endParaRPr lang="es-ES_tradnl" dirty="0"/>
          </a:p>
        </p:txBody>
      </p:sp>
      <p:sp>
        <p:nvSpPr>
          <p:cNvPr id="3" name="2 Marcador de fecha"/>
          <p:cNvSpPr>
            <a:spLocks noGrp="1"/>
          </p:cNvSpPr>
          <p:nvPr>
            <p:ph type="dt" sz="half" idx="10"/>
          </p:nvPr>
        </p:nvSpPr>
        <p:spPr/>
        <p:txBody>
          <a:bodyPr/>
          <a:lstStyle/>
          <a:p>
            <a:pPr>
              <a:defRPr/>
            </a:pPr>
            <a:fld id="{17B5FBA0-6B0E-4C69-B6DE-BDA8FC427647}"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17</a:t>
            </a:fld>
            <a:endParaRPr lang="es-ES_tradnl"/>
          </a:p>
        </p:txBody>
      </p:sp>
      <p:sp>
        <p:nvSpPr>
          <p:cNvPr id="5" name="4 CuadroTexto"/>
          <p:cNvSpPr txBox="1"/>
          <p:nvPr/>
        </p:nvSpPr>
        <p:spPr>
          <a:xfrm>
            <a:off x="598179" y="1423857"/>
            <a:ext cx="7947642" cy="5355312"/>
          </a:xfrm>
          <a:prstGeom prst="rect">
            <a:avLst/>
          </a:prstGeom>
          <a:noFill/>
        </p:spPr>
        <p:txBody>
          <a:bodyPr wrap="square" rtlCol="0">
            <a:spAutoFit/>
          </a:bodyPr>
          <a:lstStyle/>
          <a:p>
            <a:pPr>
              <a:buFont typeface="Arial" pitchFamily="34" charset="0"/>
              <a:buChar char="•"/>
            </a:pPr>
            <a:r>
              <a:rPr lang="es-ES" dirty="0" smtClean="0"/>
              <a:t>4.3.2- La formulación del producto, el proceso de elaboración y el cumplimiento de los requisitos del producto han de haberse asegurado por medio de ensayos de fabricación y análisis del producto</a:t>
            </a:r>
          </a:p>
          <a:p>
            <a:pPr>
              <a:buFont typeface="Arial" pitchFamily="34" charset="0"/>
              <a:buChar char="•"/>
            </a:pPr>
            <a:r>
              <a:rPr lang="es-ES" b="1" dirty="0" smtClean="0"/>
              <a:t>4.3.3-</a:t>
            </a:r>
            <a:r>
              <a:rPr lang="es-ES" dirty="0" smtClean="0"/>
              <a:t> </a:t>
            </a:r>
            <a:r>
              <a:rPr lang="es-ES" dirty="0"/>
              <a:t>Se llevarán a cabo ensayos de vida comercial tomando en consideración la formulación del producto, el envasado y las condiciones de fabricación y almacenamiento. Las fechas de caducidad o de consumo preferente se establecerán de acuerdo a los resultados de estos ensayos</a:t>
            </a:r>
            <a:r>
              <a:rPr lang="es-ES" dirty="0" smtClean="0"/>
              <a:t>.</a:t>
            </a:r>
          </a:p>
          <a:p>
            <a:pPr>
              <a:buFont typeface="Arial" pitchFamily="34" charset="0"/>
              <a:buChar char="•"/>
            </a:pPr>
            <a:r>
              <a:rPr lang="es-ES" dirty="0" smtClean="0"/>
              <a:t>4.14.1- Los equipos han de ser diseñados y especificados para el uso previsto. Antes de aceptarlos se ha de verificar que con ellos se cumplirán los requisitos del producto</a:t>
            </a:r>
            <a:endParaRPr lang="es-ES_tradnl" dirty="0"/>
          </a:p>
          <a:p>
            <a:pPr>
              <a:buFont typeface="Arial" pitchFamily="34" charset="0"/>
              <a:buChar char="•"/>
            </a:pPr>
            <a:r>
              <a:rPr lang="es-ES_tradnl" dirty="0" smtClean="0"/>
              <a:t>4.15 Validación de procesos</a:t>
            </a:r>
          </a:p>
          <a:p>
            <a:pPr lvl="1">
              <a:buFont typeface="Arial" pitchFamily="34" charset="0"/>
              <a:buChar char="•"/>
            </a:pPr>
            <a:r>
              <a:rPr lang="es-ES_tradnl" dirty="0" smtClean="0"/>
              <a:t>4.15.1-  la organización ha de asegurarse de que en caso de cambios en la formulación del producto, incluyendo reprocesados,  métodos de elaboración o envasado o equipos,  los procesos de elaboración se revisan para asegurar que las características del producto siguen siendo conformes</a:t>
            </a:r>
          </a:p>
          <a:p>
            <a:pPr lvl="1">
              <a:buFont typeface="Arial" pitchFamily="34" charset="0"/>
              <a:buChar char="•"/>
            </a:pPr>
            <a:r>
              <a:rPr lang="es-ES_tradnl" dirty="0" smtClean="0"/>
              <a:t>4.15.2- Todas las operaciones de reprocesado han de ser validadas, sometidas a seguimiento y documentadas. Estas operaciones no han de afectar el cumplimiento de los requisitos del producto</a:t>
            </a:r>
            <a:endParaRPr lang="es-ES_trad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04948"/>
            <a:ext cx="9144000" cy="872523"/>
          </a:xfrm>
        </p:spPr>
        <p:txBody>
          <a:bodyPr>
            <a:normAutofit fontScale="90000"/>
          </a:bodyPr>
          <a:lstStyle/>
          <a:p>
            <a:r>
              <a:rPr lang="es-ES_tradnl" dirty="0" smtClean="0"/>
              <a:t>Exigencias sobre validación: </a:t>
            </a:r>
            <a:r>
              <a:rPr lang="es-ES" b="1" dirty="0" smtClean="0"/>
              <a:t>Norma ISO 22000 v.5</a:t>
            </a:r>
            <a:br>
              <a:rPr lang="es-ES" b="1" dirty="0" smtClean="0"/>
            </a:br>
            <a:endParaRPr lang="es-ES_tradnl" dirty="0"/>
          </a:p>
        </p:txBody>
      </p:sp>
      <p:sp>
        <p:nvSpPr>
          <p:cNvPr id="3" name="2 Marcador de fecha"/>
          <p:cNvSpPr>
            <a:spLocks noGrp="1"/>
          </p:cNvSpPr>
          <p:nvPr>
            <p:ph type="dt" sz="half" idx="10"/>
          </p:nvPr>
        </p:nvSpPr>
        <p:spPr/>
        <p:txBody>
          <a:bodyPr/>
          <a:lstStyle/>
          <a:p>
            <a:pPr>
              <a:defRPr/>
            </a:pPr>
            <a:fld id="{17B5FBA0-6B0E-4C69-B6DE-BDA8FC427647}"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18</a:t>
            </a:fld>
            <a:endParaRPr lang="es-ES_tradnl"/>
          </a:p>
        </p:txBody>
      </p:sp>
      <p:sp>
        <p:nvSpPr>
          <p:cNvPr id="5" name="4 CuadroTexto"/>
          <p:cNvSpPr txBox="1"/>
          <p:nvPr/>
        </p:nvSpPr>
        <p:spPr>
          <a:xfrm>
            <a:off x="598179" y="1383516"/>
            <a:ext cx="7947642" cy="4893647"/>
          </a:xfrm>
          <a:prstGeom prst="rect">
            <a:avLst/>
          </a:prstGeom>
          <a:noFill/>
        </p:spPr>
        <p:txBody>
          <a:bodyPr wrap="square" rtlCol="0">
            <a:spAutoFit/>
          </a:bodyPr>
          <a:lstStyle/>
          <a:p>
            <a:r>
              <a:rPr lang="es-ES_tradnl" sz="1600" dirty="0" smtClean="0"/>
              <a:t>8.1 Generalidades </a:t>
            </a:r>
          </a:p>
          <a:p>
            <a:r>
              <a:rPr lang="es-ES_tradnl" sz="1600" dirty="0" smtClean="0"/>
              <a:t>El equipo de la inocuidad de los alimentos debe planificar e implementar los procesos necesarios para validar las medidas de control y/o las combinaciones de medidas de control, y para verificar y mejorar el sistema de gestión de la inocuidad de los alimentos</a:t>
            </a:r>
          </a:p>
          <a:p>
            <a:r>
              <a:rPr lang="es-ES_tradnl" sz="1600" dirty="0" smtClean="0"/>
              <a:t>8.2 Validación de las combinaciones de medidas de control </a:t>
            </a:r>
          </a:p>
          <a:p>
            <a:r>
              <a:rPr lang="es-ES_tradnl" sz="1600" dirty="0" smtClean="0"/>
              <a:t>Con anterioridad a la implementación de las medidas de control a ser incluidas en los PPR operativos y el plan HACCP, y después de cualquier cambio en ellos (véase 8.5.2), la organización debe validar (véase 3.15) que: </a:t>
            </a:r>
          </a:p>
          <a:p>
            <a:pPr marL="800100" lvl="1" indent="-342900">
              <a:buAutoNum type="alphaLcParenR"/>
            </a:pPr>
            <a:r>
              <a:rPr lang="es-ES_tradnl" sz="1600" dirty="0" smtClean="0"/>
              <a:t>las medidas de control seleccionadas son capaces de alcanzar el control pretendido de los peligros relacionados con la inocuidad de los alimentos para las que han sido designadas, y</a:t>
            </a:r>
          </a:p>
          <a:p>
            <a:pPr marL="800100" lvl="1" indent="-342900">
              <a:buFontTx/>
              <a:buAutoNum type="alphaLcParenR"/>
            </a:pPr>
            <a:r>
              <a:rPr lang="es-ES_tradnl" sz="1600" dirty="0" smtClean="0"/>
              <a:t>las medidas de control son eficaces y permiten, cuando se combinan, asegurar el control de los peligros relacionados con la inocuidad de los alimentos identificados para obtener productos terminados que cumplan los niveles de aceptación definidos. </a:t>
            </a:r>
          </a:p>
          <a:p>
            <a:pPr marL="800100" lvl="1" indent="-342900">
              <a:buAutoNum type="alphaLcParenR"/>
            </a:pPr>
            <a:r>
              <a:rPr lang="es-ES_tradnl" sz="1600" dirty="0" smtClean="0"/>
              <a:t> </a:t>
            </a:r>
          </a:p>
          <a:p>
            <a:pPr lvl="1"/>
            <a:endParaRPr lang="es-ES_tradnl" sz="1600" dirty="0" smtClean="0"/>
          </a:p>
          <a:p>
            <a:endParaRPr lang="es-ES_tradnl"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04948"/>
            <a:ext cx="9144000" cy="872523"/>
          </a:xfrm>
        </p:spPr>
        <p:txBody>
          <a:bodyPr>
            <a:normAutofit fontScale="90000"/>
          </a:bodyPr>
          <a:lstStyle/>
          <a:p>
            <a:r>
              <a:rPr lang="es-ES_tradnl" dirty="0" smtClean="0"/>
              <a:t>Exigencias sobre validación: </a:t>
            </a:r>
            <a:r>
              <a:rPr lang="es-ES" b="1" dirty="0" smtClean="0"/>
              <a:t>Código SQF 2000 v.5 (1/2)</a:t>
            </a:r>
            <a:br>
              <a:rPr lang="es-ES" b="1" dirty="0" smtClean="0"/>
            </a:br>
            <a:endParaRPr lang="es-ES_tradnl" dirty="0"/>
          </a:p>
        </p:txBody>
      </p:sp>
      <p:sp>
        <p:nvSpPr>
          <p:cNvPr id="3" name="2 Marcador de fecha"/>
          <p:cNvSpPr>
            <a:spLocks noGrp="1"/>
          </p:cNvSpPr>
          <p:nvPr>
            <p:ph type="dt" sz="half" idx="10"/>
          </p:nvPr>
        </p:nvSpPr>
        <p:spPr/>
        <p:txBody>
          <a:bodyPr/>
          <a:lstStyle/>
          <a:p>
            <a:pPr>
              <a:defRPr/>
            </a:pPr>
            <a:fld id="{17B5FBA0-6B0E-4C69-B6DE-BDA8FC427647}"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19</a:t>
            </a:fld>
            <a:endParaRPr lang="es-ES_tradnl"/>
          </a:p>
        </p:txBody>
      </p:sp>
      <p:sp>
        <p:nvSpPr>
          <p:cNvPr id="5" name="4 CuadroTexto"/>
          <p:cNvSpPr txBox="1"/>
          <p:nvPr/>
        </p:nvSpPr>
        <p:spPr>
          <a:xfrm>
            <a:off x="188259" y="1013826"/>
            <a:ext cx="8794376" cy="5262979"/>
          </a:xfrm>
          <a:prstGeom prst="rect">
            <a:avLst/>
          </a:prstGeom>
          <a:noFill/>
        </p:spPr>
        <p:txBody>
          <a:bodyPr wrap="square" rtlCol="0">
            <a:spAutoFit/>
          </a:bodyPr>
          <a:lstStyle/>
          <a:p>
            <a:pPr lvl="1"/>
            <a:r>
              <a:rPr lang="es-ES_tradnl" sz="1600" dirty="0" smtClean="0"/>
              <a:t>Nivel 3:</a:t>
            </a:r>
          </a:p>
          <a:p>
            <a:pPr lvl="1"/>
            <a:r>
              <a:rPr lang="es-ES_tradnl" sz="1600" dirty="0" smtClean="0"/>
              <a:t>4.3.1.2- La formulación del producto, procesos de fabricación y el cumplimiento de los requisitos del producto tendrán que ser validados por análisis en la empresa, análisis de la vida útil y análisis de productos</a:t>
            </a:r>
          </a:p>
          <a:p>
            <a:pPr lvl="1"/>
            <a:r>
              <a:rPr lang="es-ES_tradnl" sz="1600" dirty="0" smtClean="0"/>
              <a:t>4.3.1.3- Cuando sea necesario han de hacerse ensayos de durabilidad (vida útil) para validar:</a:t>
            </a:r>
          </a:p>
          <a:p>
            <a:pPr lvl="1"/>
            <a:r>
              <a:rPr lang="es-ES_tradnl" sz="1600" dirty="0" smtClean="0"/>
              <a:t>	a) Requisitos de almacenamiento y manipulación, incluyendo establecer las 	fechas de caducidad o de consumo preferente.</a:t>
            </a:r>
          </a:p>
          <a:p>
            <a:pPr lvl="1"/>
            <a:r>
              <a:rPr lang="es-ES_tradnl" sz="1600" dirty="0" smtClean="0"/>
              <a:t>	b) Criterios microbiológicos</a:t>
            </a:r>
          </a:p>
          <a:p>
            <a:pPr lvl="1"/>
            <a:r>
              <a:rPr lang="es-ES_tradnl" sz="1600" dirty="0" smtClean="0"/>
              <a:t>	c) Requisitos sobre almacenamiento, manipulación y preparación por los 	consumidores</a:t>
            </a:r>
          </a:p>
          <a:p>
            <a:pPr lvl="1"/>
            <a:r>
              <a:rPr lang="es-ES_tradnl" sz="1600" dirty="0" smtClean="0"/>
              <a:t>4.3.1.4- Antes de la aprobación de un nuevo producto para su comercialización, los planes de Inocuidad Alimentaria y de Calidad del producto y su proceso de elaboración han de ser validados y verificados</a:t>
            </a:r>
          </a:p>
          <a:p>
            <a:pPr lvl="1"/>
            <a:r>
              <a:rPr lang="es-ES_tradnl" sz="1600" dirty="0" smtClean="0"/>
              <a:t>4.3.3- Ha de validarse la adecuación de los materiales de envase para asegurar que no presentan peligros para la inocuidad ni para la calidad del producto y que son adecuados para el uso previsto. La validación ha de incluir:</a:t>
            </a:r>
          </a:p>
          <a:p>
            <a:pPr lvl="1"/>
            <a:r>
              <a:rPr lang="es-ES_tradnl" sz="1600" dirty="0" smtClean="0"/>
              <a:t>	a) Declaraciones de conformidad para todos los materiales en contacto directo con 	los alimentos </a:t>
            </a:r>
          </a:p>
          <a:p>
            <a:pPr lvl="1"/>
            <a:r>
              <a:rPr lang="es-ES_tradnl" sz="1600" dirty="0" smtClean="0"/>
              <a:t>	b) ensayos y análisis para confirmar la ausencia de migraciones no autorizadas 	desde el envase hasta el producto</a:t>
            </a:r>
            <a:endParaRPr lang="es-ES_tradnl"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La formación útil</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2</a:t>
            </a:fld>
            <a:endParaRPr lang="es-ES_tradnl" dirty="0"/>
          </a:p>
        </p:txBody>
      </p:sp>
      <p:pic>
        <p:nvPicPr>
          <p:cNvPr id="148482" name="Picture 2" descr="C:\Users\Enric\AppData\Local\Microsoft\Windows\Temporary Internet Files\Content.IE5\FQU0MIDJ\MC900344103[1].wmf"/>
          <p:cNvPicPr>
            <a:picLocks noChangeAspect="1" noChangeArrowheads="1"/>
          </p:cNvPicPr>
          <p:nvPr/>
        </p:nvPicPr>
        <p:blipFill>
          <a:blip r:embed="rId3" cstate="print"/>
          <a:srcRect/>
          <a:stretch>
            <a:fillRect/>
          </a:stretch>
        </p:blipFill>
        <p:spPr bwMode="auto">
          <a:xfrm>
            <a:off x="896714" y="1100503"/>
            <a:ext cx="7350572" cy="5308002"/>
          </a:xfrm>
          <a:prstGeom prst="rect">
            <a:avLst/>
          </a:prstGeom>
          <a:noFill/>
        </p:spPr>
      </p:pic>
      <p:sp>
        <p:nvSpPr>
          <p:cNvPr id="6" name="5 Cubo"/>
          <p:cNvSpPr/>
          <p:nvPr/>
        </p:nvSpPr>
        <p:spPr>
          <a:xfrm>
            <a:off x="931025" y="4289367"/>
            <a:ext cx="2560320" cy="548640"/>
          </a:xfrm>
          <a:prstGeom prst="cube">
            <a:avLst>
              <a:gd name="adj" fmla="val 33333"/>
            </a:avLst>
          </a:prstGeom>
          <a:solidFill>
            <a:srgbClr val="E2F0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solidFill>
                  <a:schemeClr val="accent2">
                    <a:lumMod val="75000"/>
                  </a:schemeClr>
                </a:solidFill>
              </a:rPr>
              <a:t>Principios</a:t>
            </a:r>
            <a:endParaRPr lang="es-ES_tradnl" dirty="0">
              <a:solidFill>
                <a:schemeClr val="accent2">
                  <a:lumMod val="75000"/>
                </a:schemeClr>
              </a:solidFill>
            </a:endParaRPr>
          </a:p>
        </p:txBody>
      </p:sp>
      <p:sp>
        <p:nvSpPr>
          <p:cNvPr id="7" name="6 Cubo"/>
          <p:cNvSpPr/>
          <p:nvPr/>
        </p:nvSpPr>
        <p:spPr>
          <a:xfrm>
            <a:off x="917171" y="3809999"/>
            <a:ext cx="2560320" cy="548640"/>
          </a:xfrm>
          <a:prstGeom prst="cube">
            <a:avLst>
              <a:gd name="adj" fmla="val 33333"/>
            </a:avLst>
          </a:prstGeom>
          <a:solidFill>
            <a:srgbClr val="E2F0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solidFill>
                  <a:schemeClr val="accent2">
                    <a:lumMod val="75000"/>
                  </a:schemeClr>
                </a:solidFill>
              </a:rPr>
              <a:t>Recomendaciones</a:t>
            </a:r>
            <a:endParaRPr lang="es-ES_tradnl" dirty="0">
              <a:solidFill>
                <a:schemeClr val="accent2">
                  <a:lumMod val="75000"/>
                </a:schemeClr>
              </a:solidFill>
            </a:endParaRPr>
          </a:p>
        </p:txBody>
      </p:sp>
      <p:sp>
        <p:nvSpPr>
          <p:cNvPr id="8" name="7 Cubo"/>
          <p:cNvSpPr/>
          <p:nvPr/>
        </p:nvSpPr>
        <p:spPr>
          <a:xfrm>
            <a:off x="5774575" y="4278282"/>
            <a:ext cx="2560320" cy="548640"/>
          </a:xfrm>
          <a:prstGeom prst="cube">
            <a:avLst>
              <a:gd name="adj" fmla="val 33333"/>
            </a:avLst>
          </a:prstGeom>
          <a:solidFill>
            <a:srgbClr val="E2F0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solidFill>
                  <a:schemeClr val="accent2">
                    <a:lumMod val="75000"/>
                  </a:schemeClr>
                </a:solidFill>
              </a:rPr>
              <a:t>Técnicas</a:t>
            </a:r>
            <a:endParaRPr lang="es-ES_tradnl" dirty="0">
              <a:solidFill>
                <a:schemeClr val="accent2">
                  <a:lumMod val="75000"/>
                </a:schemeClr>
              </a:solidFill>
            </a:endParaRPr>
          </a:p>
        </p:txBody>
      </p:sp>
      <p:sp>
        <p:nvSpPr>
          <p:cNvPr id="9" name="8 Cubo"/>
          <p:cNvSpPr/>
          <p:nvPr/>
        </p:nvSpPr>
        <p:spPr>
          <a:xfrm>
            <a:off x="5774575" y="3796144"/>
            <a:ext cx="2560320" cy="548640"/>
          </a:xfrm>
          <a:prstGeom prst="cube">
            <a:avLst>
              <a:gd name="adj" fmla="val 33333"/>
            </a:avLst>
          </a:prstGeom>
          <a:solidFill>
            <a:srgbClr val="E2F0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solidFill>
                  <a:schemeClr val="accent2">
                    <a:lumMod val="75000"/>
                  </a:schemeClr>
                </a:solidFill>
              </a:rPr>
              <a:t>Herramientas</a:t>
            </a:r>
            <a:endParaRPr lang="es-ES_tradnl" dirty="0">
              <a:solidFill>
                <a:schemeClr val="accent2">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04948"/>
            <a:ext cx="9144000" cy="872523"/>
          </a:xfrm>
        </p:spPr>
        <p:txBody>
          <a:bodyPr>
            <a:normAutofit fontScale="90000"/>
          </a:bodyPr>
          <a:lstStyle/>
          <a:p>
            <a:r>
              <a:rPr lang="es-ES_tradnl" dirty="0" smtClean="0"/>
              <a:t>Exigencias sobre validación: </a:t>
            </a:r>
            <a:r>
              <a:rPr lang="es-ES" b="1" dirty="0" smtClean="0"/>
              <a:t>Código SQF 2000 v.5 (2/2)</a:t>
            </a:r>
            <a:br>
              <a:rPr lang="es-ES" b="1" dirty="0" smtClean="0"/>
            </a:br>
            <a:endParaRPr lang="es-ES_tradnl" dirty="0"/>
          </a:p>
        </p:txBody>
      </p:sp>
      <p:sp>
        <p:nvSpPr>
          <p:cNvPr id="3" name="2 Marcador de fecha"/>
          <p:cNvSpPr>
            <a:spLocks noGrp="1"/>
          </p:cNvSpPr>
          <p:nvPr>
            <p:ph type="dt" sz="half" idx="10"/>
          </p:nvPr>
        </p:nvSpPr>
        <p:spPr/>
        <p:txBody>
          <a:bodyPr/>
          <a:lstStyle/>
          <a:p>
            <a:pPr>
              <a:defRPr/>
            </a:pPr>
            <a:fld id="{17B5FBA0-6B0E-4C69-B6DE-BDA8FC427647}"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20</a:t>
            </a:fld>
            <a:endParaRPr lang="es-ES_tradnl"/>
          </a:p>
        </p:txBody>
      </p:sp>
      <p:sp>
        <p:nvSpPr>
          <p:cNvPr id="5" name="4 CuadroTexto"/>
          <p:cNvSpPr txBox="1"/>
          <p:nvPr/>
        </p:nvSpPr>
        <p:spPr>
          <a:xfrm>
            <a:off x="174812" y="1413063"/>
            <a:ext cx="8794376" cy="4031873"/>
          </a:xfrm>
          <a:prstGeom prst="rect">
            <a:avLst/>
          </a:prstGeom>
          <a:noFill/>
        </p:spPr>
        <p:txBody>
          <a:bodyPr wrap="square" rtlCol="0">
            <a:spAutoFit/>
          </a:bodyPr>
          <a:lstStyle/>
          <a:p>
            <a:pPr lvl="1"/>
            <a:r>
              <a:rPr lang="es-ES_tradnl" sz="1600" dirty="0" smtClean="0"/>
              <a:t>Nivel 3:</a:t>
            </a:r>
          </a:p>
          <a:p>
            <a:pPr lvl="1"/>
            <a:r>
              <a:rPr lang="es-ES_tradnl" sz="1600" dirty="0" smtClean="0"/>
              <a:t>4.4.4.2- Los Planes de Calidad de los Alimentos, los Procedimientos Normalizados de Trabajo (PNT) y las Instrucciones de Trabajo (IT) han de desarrollarse, implantarse y mantenerse de forma efectiva: Han de validarse y verificarse como se indica en 4.5</a:t>
            </a:r>
          </a:p>
          <a:p>
            <a:pPr lvl="1"/>
            <a:endParaRPr lang="es-ES_tradnl" sz="1600" dirty="0" smtClean="0"/>
          </a:p>
          <a:p>
            <a:pPr lvl="1"/>
            <a:r>
              <a:rPr lang="es-ES_tradnl" sz="1600" dirty="0" smtClean="0"/>
              <a:t>4.5.2.1- Han de documentarse e implantarse los métodos, responsabilidades y criterios para  validar los programas de prerrequisitos y los límites críticos para la inocuidad y la calidad, para asegurar que se alcanzan los objetivos de inocuidad y calidad establecidos. Los métodos aplicados han de asegurar que:</a:t>
            </a:r>
          </a:p>
          <a:p>
            <a:pPr lvl="1"/>
            <a:r>
              <a:rPr lang="es-ES_tradnl" sz="1600" dirty="0" smtClean="0"/>
              <a:t>	a)  Los límites críticos se escogen de manera que  se alcancen los niveles de control 	establecidos para los peligros relacionados con la inocuidad de los alimentos y para 	los relacionados con la calidad y,</a:t>
            </a:r>
          </a:p>
          <a:p>
            <a:pPr lvl="1"/>
            <a:r>
              <a:rPr lang="es-ES_tradnl" sz="1600" dirty="0" smtClean="0"/>
              <a:t>	b)  Los límites críticos y  las medidas de control  individuales o en combinación 	proporcionan de manera efectiva el nivel de control necesario.</a:t>
            </a:r>
          </a:p>
          <a:p>
            <a:pPr lvl="1"/>
            <a:endParaRPr lang="es-ES_tradnl" sz="1600" dirty="0" smtClean="0"/>
          </a:p>
          <a:p>
            <a:pPr lvl="1"/>
            <a:r>
              <a:rPr lang="es-ES_tradnl" sz="1600" dirty="0" smtClean="0"/>
              <a:t>4.5.2.2- Han de mantenerse registros de todas las actividades de validación</a:t>
            </a:r>
            <a:endParaRPr lang="es-ES_tradnl"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75871"/>
            <a:ext cx="9144000" cy="1189155"/>
          </a:xfrm>
        </p:spPr>
        <p:txBody>
          <a:bodyPr>
            <a:normAutofit fontScale="90000"/>
          </a:bodyPr>
          <a:lstStyle/>
          <a:p>
            <a:r>
              <a:rPr lang="es-ES_tradnl" dirty="0" smtClean="0"/>
              <a:t>Exigencias sobre validación: Requisitos para un sistema de inocuidad alimentaria basado en el APPCC- Grupo nacional de expertos en APPC: Holanda</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21</a:t>
            </a:fld>
            <a:endParaRPr lang="es-ES_tradnl"/>
          </a:p>
        </p:txBody>
      </p:sp>
      <p:sp>
        <p:nvSpPr>
          <p:cNvPr id="5" name="4 CuadroTexto"/>
          <p:cNvSpPr txBox="1"/>
          <p:nvPr/>
        </p:nvSpPr>
        <p:spPr>
          <a:xfrm>
            <a:off x="163773" y="1774209"/>
            <a:ext cx="8379726" cy="4247317"/>
          </a:xfrm>
          <a:prstGeom prst="rect">
            <a:avLst/>
          </a:prstGeom>
          <a:noFill/>
        </p:spPr>
        <p:txBody>
          <a:bodyPr wrap="square" rtlCol="0">
            <a:spAutoFit/>
          </a:bodyPr>
          <a:lstStyle/>
          <a:p>
            <a:r>
              <a:rPr lang="es-ES_tradnl" dirty="0" smtClean="0"/>
              <a:t>La validación ha de demostrar que:</a:t>
            </a:r>
          </a:p>
          <a:p>
            <a:pPr marL="342900" indent="-342900">
              <a:buFont typeface="Arial" pitchFamily="34" charset="0"/>
              <a:buChar char="•"/>
            </a:pPr>
            <a:r>
              <a:rPr lang="es-ES_tradnl" dirty="0" smtClean="0"/>
              <a:t>La lista de peligros potenciales se basa en datos científicos fiables e incluye todos los peligros.</a:t>
            </a:r>
          </a:p>
          <a:p>
            <a:pPr marL="342900" indent="-342900">
              <a:buFont typeface="Arial" pitchFamily="34" charset="0"/>
              <a:buChar char="•"/>
            </a:pPr>
            <a:r>
              <a:rPr lang="es-ES_tradnl" dirty="0" smtClean="0"/>
              <a:t>Las preguntas usadas para evaluara la significación se contestan en base a conocimientos científicos y técnicos fiables.</a:t>
            </a:r>
          </a:p>
          <a:p>
            <a:pPr marL="342900" indent="-342900">
              <a:buFont typeface="Arial" pitchFamily="34" charset="0"/>
              <a:buChar char="•"/>
            </a:pPr>
            <a:r>
              <a:rPr lang="es-ES_tradnl" dirty="0" smtClean="0"/>
              <a:t>Las medidas de control, tanto generales como específicas, son adecuadas para controlar el peligro o sea para prevenirlo o eliminarlo o bien reducirlo o mantenerlo a un nivel aceptable.</a:t>
            </a:r>
          </a:p>
          <a:p>
            <a:pPr marL="342900" indent="-342900">
              <a:buFont typeface="Arial" pitchFamily="34" charset="0"/>
              <a:buChar char="•"/>
            </a:pPr>
            <a:r>
              <a:rPr lang="es-ES_tradnl" dirty="0" smtClean="0"/>
              <a:t>Las fluctuaciones de los parámetros de control, si se mantienen dentro de los límites críticos establecidos,  no afectarán a la inocuidad del producto.</a:t>
            </a:r>
          </a:p>
          <a:p>
            <a:pPr marL="342900" indent="-342900">
              <a:buFont typeface="Arial" pitchFamily="34" charset="0"/>
              <a:buChar char="•"/>
            </a:pPr>
            <a:r>
              <a:rPr lang="es-ES_tradnl" dirty="0" smtClean="0"/>
              <a:t>Los parámetros y los métodos que se empleen para el seguimiento de las medidas de control serán apropiados.</a:t>
            </a:r>
          </a:p>
          <a:p>
            <a:pPr marL="342900" indent="-342900">
              <a:buFont typeface="Arial" pitchFamily="34" charset="0"/>
              <a:buChar char="•"/>
            </a:pPr>
            <a:r>
              <a:rPr lang="es-ES_tradnl" dirty="0" smtClean="0"/>
              <a:t>Las acciones correctivas son apropiadas y evitarán que se expidan productos no inocuos y además proporcionarán la evidencia de que la situación se </a:t>
            </a:r>
            <a:r>
              <a:rPr lang="es-ES_tradnl" smtClean="0"/>
              <a:t>puede corregir inmediatamente</a:t>
            </a:r>
            <a:endParaRPr lang="es-ES_trad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s-ES_tradnl" dirty="0" smtClean="0"/>
              <a:t>Elementos de la validación</a:t>
            </a:r>
          </a:p>
        </p:txBody>
      </p:sp>
      <p:sp>
        <p:nvSpPr>
          <p:cNvPr id="3077" name="Rectangle 3"/>
          <p:cNvSpPr>
            <a:spLocks noGrp="1" noChangeArrowheads="1"/>
          </p:cNvSpPr>
          <p:nvPr>
            <p:ph idx="1"/>
          </p:nvPr>
        </p:nvSpPr>
        <p:spPr/>
        <p:txBody>
          <a:bodyPr/>
          <a:lstStyle/>
          <a:p>
            <a:pPr eaLnBrk="1" hangingPunct="1">
              <a:lnSpc>
                <a:spcPct val="80000"/>
              </a:lnSpc>
            </a:pPr>
            <a:r>
              <a:rPr lang="es-ES_tradnl" sz="2000" dirty="0" smtClean="0"/>
              <a:t>La justificación científica o técnica o las bases documentales para el sistema. Consiste en tener documentación científica o técnica que demuestre que el proceso diseñado puede controlar los peligros identificados. En otras palabras; ¿El proceso funcionará en teoría?</a:t>
            </a:r>
          </a:p>
          <a:p>
            <a:pPr eaLnBrk="1" hangingPunct="1">
              <a:lnSpc>
                <a:spcPct val="80000"/>
              </a:lnSpc>
            </a:pPr>
            <a:endParaRPr lang="es-ES_tradnl" sz="2000" dirty="0" smtClean="0"/>
          </a:p>
          <a:p>
            <a:pPr eaLnBrk="1" hangingPunct="1">
              <a:lnSpc>
                <a:spcPct val="80000"/>
              </a:lnSpc>
            </a:pPr>
            <a:r>
              <a:rPr lang="es-ES_tradnl" sz="2000" dirty="0" smtClean="0"/>
              <a:t>La demostración práctica inicial  que demuestra que el sistema puede funcionar tal como se lo ha diseñado.  Consiste en tener registros que demuestren que puesto el plan en práctica, consigue lo que se esperaba que consiguiera. En otras palabras; ¿El plan funciona en la práctica?</a:t>
            </a:r>
          </a:p>
          <a:p>
            <a:pPr eaLnBrk="1" hangingPunct="1">
              <a:lnSpc>
                <a:spcPct val="80000"/>
              </a:lnSpc>
            </a:pPr>
            <a:endParaRPr lang="es-ES_tradnl" sz="2000" dirty="0" smtClean="0"/>
          </a:p>
        </p:txBody>
      </p:sp>
      <p:sp>
        <p:nvSpPr>
          <p:cNvPr id="4" name="3 Marcador de fecha"/>
          <p:cNvSpPr>
            <a:spLocks noGrp="1"/>
          </p:cNvSpPr>
          <p:nvPr>
            <p:ph type="dt" sz="half" idx="10"/>
          </p:nvPr>
        </p:nvSpPr>
        <p:spPr/>
        <p:txBody>
          <a:bodyPr/>
          <a:lstStyle/>
          <a:p>
            <a:pPr>
              <a:defRPr/>
            </a:pPr>
            <a:fld id="{D1C71468-7794-4D77-96B2-EC1D2297741A}"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856CE08F-2146-421F-A289-1BC703F2CA1B}" type="slidenum">
              <a:rPr lang="es-ES_tradnl"/>
              <a:pPr>
                <a:defRPr/>
              </a:pPr>
              <a:t>22</a:t>
            </a:fld>
            <a:endParaRPr lang="es-ES_tradn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normAutofit fontScale="90000"/>
          </a:bodyPr>
          <a:lstStyle/>
          <a:p>
            <a:r>
              <a:rPr lang="es-ES_tradnl" sz="4800" b="1" dirty="0" smtClean="0"/>
              <a:t>Tipos de Procesos de Validación</a:t>
            </a:r>
            <a:endParaRPr lang="es-ES_tradnl" sz="4800" b="1" dirty="0"/>
          </a:p>
        </p:txBody>
      </p:sp>
      <p:sp>
        <p:nvSpPr>
          <p:cNvPr id="14339" name="Rectangle 3"/>
          <p:cNvSpPr>
            <a:spLocks noGrp="1" noChangeArrowheads="1"/>
          </p:cNvSpPr>
          <p:nvPr>
            <p:ph type="body" idx="1"/>
          </p:nvPr>
        </p:nvSpPr>
        <p:spPr>
          <a:noFill/>
          <a:ln/>
        </p:spPr>
        <p:txBody>
          <a:bodyPr/>
          <a:lstStyle/>
          <a:p>
            <a:pPr>
              <a:buClr>
                <a:srgbClr val="33CC33"/>
              </a:buClr>
            </a:pPr>
            <a:r>
              <a:rPr lang="es-ES_tradnl" sz="2400" dirty="0" smtClean="0"/>
              <a:t>Enfoque </a:t>
            </a:r>
            <a:r>
              <a:rPr lang="es-ES_tradnl" sz="2400" dirty="0"/>
              <a:t>experimental</a:t>
            </a:r>
          </a:p>
          <a:p>
            <a:pPr lvl="1">
              <a:buClr>
                <a:srgbClr val="3333CC"/>
              </a:buClr>
              <a:buSzTx/>
            </a:pPr>
            <a:r>
              <a:rPr lang="es-ES_tradnl" sz="2200" dirty="0"/>
              <a:t>Validación prospectiva</a:t>
            </a:r>
          </a:p>
          <a:p>
            <a:pPr lvl="1">
              <a:buClr>
                <a:srgbClr val="3333CC"/>
              </a:buClr>
              <a:buSzTx/>
            </a:pPr>
            <a:r>
              <a:rPr lang="es-ES_tradnl" sz="2200" dirty="0"/>
              <a:t>Validación concurrente</a:t>
            </a:r>
            <a:endParaRPr lang="es-ES_tradnl" dirty="0"/>
          </a:p>
          <a:p>
            <a:pPr>
              <a:buClr>
                <a:srgbClr val="33CC33"/>
              </a:buClr>
            </a:pPr>
            <a:r>
              <a:rPr lang="es-ES_tradnl" sz="2400" dirty="0"/>
              <a:t>Análisis de datos históricos</a:t>
            </a:r>
            <a:endParaRPr lang="es-ES_tradnl" dirty="0"/>
          </a:p>
          <a:p>
            <a:pPr lvl="1">
              <a:buClr>
                <a:srgbClr val="3333CC"/>
              </a:buClr>
              <a:buSzPct val="80000"/>
            </a:pPr>
            <a:r>
              <a:rPr lang="es-ES_tradnl" sz="2200" dirty="0"/>
              <a:t>Validación retrospectiva </a:t>
            </a:r>
            <a:endParaRPr lang="es-ES_tradnl" dirty="0"/>
          </a:p>
          <a:p>
            <a:pPr lvl="1">
              <a:buClr>
                <a:srgbClr val="3333CC"/>
              </a:buClr>
              <a:buSzPct val="80000"/>
            </a:pPr>
            <a:r>
              <a:rPr lang="es-ES_tradnl" sz="2200" dirty="0"/>
              <a:t>Revalidación</a:t>
            </a:r>
          </a:p>
          <a:p>
            <a:pPr lvl="2">
              <a:buClr>
                <a:srgbClr val="3333CC"/>
              </a:buClr>
              <a:buSzTx/>
            </a:pPr>
            <a:r>
              <a:rPr lang="es-ES_tradnl" sz="2000" dirty="0"/>
              <a:t>Revalidación periódica</a:t>
            </a:r>
          </a:p>
          <a:p>
            <a:pPr lvl="2">
              <a:buClr>
                <a:srgbClr val="3333CC"/>
              </a:buClr>
              <a:buSzTx/>
            </a:pPr>
            <a:r>
              <a:rPr lang="es-ES_tradnl" sz="2000" dirty="0"/>
              <a:t>Revalidación después de cambios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3200" dirty="0" smtClean="0"/>
              <a:t>Esquema de QFD- AMFE</a:t>
            </a:r>
            <a:endParaRPr lang="es-ES_tradnl" sz="3200" dirty="0"/>
          </a:p>
        </p:txBody>
      </p:sp>
      <p:sp>
        <p:nvSpPr>
          <p:cNvPr id="4" name="3 Marcador de fecha"/>
          <p:cNvSpPr>
            <a:spLocks noGrp="1"/>
          </p:cNvSpPr>
          <p:nvPr>
            <p:ph type="dt" sz="half" idx="10"/>
          </p:nvPr>
        </p:nvSpPr>
        <p:spPr/>
        <p:txBody>
          <a:bodyPr/>
          <a:lstStyle/>
          <a:p>
            <a:pPr>
              <a:defRPr/>
            </a:pPr>
            <a:fld id="{21EC7BB0-B5CE-41AE-9AA8-8ACDD8AAE3D2}" type="datetime1">
              <a:rPr lang="es-ES_tradnl" smtClean="0"/>
              <a:pPr>
                <a:defRPr/>
              </a:pPr>
              <a:t>15/05/2011</a:t>
            </a:fld>
            <a:endParaRPr lang="es-ES_tradnl"/>
          </a:p>
        </p:txBody>
      </p:sp>
      <p:sp>
        <p:nvSpPr>
          <p:cNvPr id="5" name="4 Marcador de número de diapositiva"/>
          <p:cNvSpPr>
            <a:spLocks noGrp="1"/>
          </p:cNvSpPr>
          <p:nvPr>
            <p:ph type="sldNum" sz="quarter" idx="12"/>
          </p:nvPr>
        </p:nvSpPr>
        <p:spPr/>
        <p:txBody>
          <a:bodyPr/>
          <a:lstStyle/>
          <a:p>
            <a:pPr>
              <a:defRPr/>
            </a:pPr>
            <a:fld id="{CB54F95D-357D-4E92-BFE2-7EA81A178760}" type="slidenum">
              <a:rPr lang="es-ES_tradnl" smtClean="0"/>
              <a:pPr>
                <a:defRPr/>
              </a:pPr>
              <a:t>24</a:t>
            </a:fld>
            <a:endParaRPr lang="es-ES_tradnl"/>
          </a:p>
        </p:txBody>
      </p:sp>
      <p:grpSp>
        <p:nvGrpSpPr>
          <p:cNvPr id="77" name="76 Grupo"/>
          <p:cNvGrpSpPr/>
          <p:nvPr/>
        </p:nvGrpSpPr>
        <p:grpSpPr>
          <a:xfrm>
            <a:off x="0" y="1950756"/>
            <a:ext cx="9095575" cy="3322247"/>
            <a:chOff x="0" y="1950756"/>
            <a:chExt cx="9095575" cy="3322247"/>
          </a:xfrm>
        </p:grpSpPr>
        <p:sp>
          <p:nvSpPr>
            <p:cNvPr id="30" name="1 Proceso"/>
            <p:cNvSpPr/>
            <p:nvPr/>
          </p:nvSpPr>
          <p:spPr>
            <a:xfrm>
              <a:off x="0" y="1993731"/>
              <a:ext cx="1041042" cy="6470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_tradnl" sz="800"/>
                <a:t>Identificar  productos, grupos de productos o componentes</a:t>
              </a:r>
            </a:p>
          </p:txBody>
        </p:sp>
        <p:sp>
          <p:nvSpPr>
            <p:cNvPr id="31" name="2 Proceso"/>
            <p:cNvSpPr/>
            <p:nvPr/>
          </p:nvSpPr>
          <p:spPr>
            <a:xfrm>
              <a:off x="1338564" y="3278160"/>
              <a:ext cx="1041042" cy="6470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s-ES_tradnl" sz="800">
                  <a:solidFill>
                    <a:schemeClr val="lt1"/>
                  </a:solidFill>
                  <a:latin typeface="+mn-lt"/>
                  <a:ea typeface="+mn-ea"/>
                  <a:cs typeface="+mn-cs"/>
                </a:rPr>
                <a:t>Identificar requisitos de los proceso, operaciones, componentess</a:t>
              </a:r>
              <a:endParaRPr lang="es-ES_tradnl" sz="800"/>
            </a:p>
            <a:p>
              <a:pPr marL="0" marR="0" indent="0" algn="ctr" defTabSz="914400" eaLnBrk="1" fontAlgn="auto" latinLnBrk="0" hangingPunct="1">
                <a:lnSpc>
                  <a:spcPct val="100000"/>
                </a:lnSpc>
                <a:spcBef>
                  <a:spcPts val="0"/>
                </a:spcBef>
                <a:spcAft>
                  <a:spcPts val="0"/>
                </a:spcAft>
                <a:buClrTx/>
                <a:buSzTx/>
                <a:buFontTx/>
                <a:buNone/>
                <a:tabLst/>
                <a:defRPr/>
              </a:pPr>
              <a:endParaRPr lang="es-ES_tradnl" sz="800"/>
            </a:p>
          </p:txBody>
        </p:sp>
        <p:sp>
          <p:nvSpPr>
            <p:cNvPr id="32" name="3 Proceso"/>
            <p:cNvSpPr/>
            <p:nvPr/>
          </p:nvSpPr>
          <p:spPr>
            <a:xfrm>
              <a:off x="4205084" y="1984979"/>
              <a:ext cx="1041042" cy="74364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s-ES_tradnl" sz="800"/>
                <a:t>Determinar posibles modos de fallo potencial</a:t>
              </a:r>
            </a:p>
          </p:txBody>
        </p:sp>
        <p:sp>
          <p:nvSpPr>
            <p:cNvPr id="33" name="4 Proceso"/>
            <p:cNvSpPr/>
            <p:nvPr/>
          </p:nvSpPr>
          <p:spPr>
            <a:xfrm>
              <a:off x="5440118" y="3229885"/>
              <a:ext cx="1041042" cy="7436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s-ES_tradnl" sz="800"/>
                <a:t>Determinar efectos de fallo potencial</a:t>
              </a:r>
            </a:p>
          </p:txBody>
        </p:sp>
        <p:sp>
          <p:nvSpPr>
            <p:cNvPr id="34" name="5 Proceso"/>
            <p:cNvSpPr/>
            <p:nvPr/>
          </p:nvSpPr>
          <p:spPr>
            <a:xfrm>
              <a:off x="4206426" y="4526224"/>
              <a:ext cx="1039182" cy="74677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s-ES_tradnl" sz="800"/>
                <a:t>Determinar  causas de fallo potencial</a:t>
              </a:r>
            </a:p>
          </p:txBody>
        </p:sp>
        <p:sp>
          <p:nvSpPr>
            <p:cNvPr id="35" name="6 Proceso"/>
            <p:cNvSpPr/>
            <p:nvPr/>
          </p:nvSpPr>
          <p:spPr>
            <a:xfrm>
              <a:off x="5431781" y="4527790"/>
              <a:ext cx="1041042" cy="7436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s-ES_tradnl" sz="800"/>
                <a:t>Listar medidas de control actuales</a:t>
              </a:r>
            </a:p>
          </p:txBody>
        </p:sp>
        <p:sp>
          <p:nvSpPr>
            <p:cNvPr id="36" name="7 Proceso"/>
            <p:cNvSpPr/>
            <p:nvPr/>
          </p:nvSpPr>
          <p:spPr>
            <a:xfrm>
              <a:off x="6687982" y="3229885"/>
              <a:ext cx="1041043" cy="7436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s-ES_tradnl" sz="800"/>
                <a:t>Estimar gravedad del fallo potencial (G)</a:t>
              </a:r>
            </a:p>
          </p:txBody>
        </p:sp>
        <p:sp>
          <p:nvSpPr>
            <p:cNvPr id="37" name="8 Proceso"/>
            <p:cNvSpPr/>
            <p:nvPr/>
          </p:nvSpPr>
          <p:spPr>
            <a:xfrm>
              <a:off x="6689274" y="1984979"/>
              <a:ext cx="1041043" cy="74364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eaLnBrk="1" fontAlgn="auto" latinLnBrk="0" hangingPunct="1"/>
              <a:r>
                <a:rPr lang="es-ES_tradnl" sz="800" dirty="0"/>
                <a:t>Estimar probabilidad</a:t>
              </a:r>
              <a:r>
                <a:rPr lang="es-ES_tradnl" sz="800" baseline="0" dirty="0"/>
                <a:t> </a:t>
              </a:r>
              <a:r>
                <a:rPr lang="es-ES_tradnl" sz="800" baseline="0" dirty="0">
                  <a:solidFill>
                    <a:schemeClr val="lt1"/>
                  </a:solidFill>
                  <a:latin typeface="+mn-lt"/>
                  <a:ea typeface="+mn-ea"/>
                  <a:cs typeface="+mn-cs"/>
                </a:rPr>
                <a:t>de ocurrencia (O)</a:t>
              </a:r>
              <a:endParaRPr lang="es-ES_tradnl" sz="800" dirty="0">
                <a:solidFill>
                  <a:schemeClr val="lt1"/>
                </a:solidFill>
                <a:latin typeface="+mn-lt"/>
                <a:ea typeface="+mn-ea"/>
                <a:cs typeface="+mn-cs"/>
              </a:endParaRPr>
            </a:p>
          </p:txBody>
        </p:sp>
        <p:sp>
          <p:nvSpPr>
            <p:cNvPr id="38" name="9 Proceso"/>
            <p:cNvSpPr/>
            <p:nvPr/>
          </p:nvSpPr>
          <p:spPr>
            <a:xfrm>
              <a:off x="6706216" y="4529132"/>
              <a:ext cx="1043726" cy="74096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s-ES_tradnl" sz="800"/>
                <a:t>Estimar  probabiolidad de no detección (D)</a:t>
              </a:r>
            </a:p>
          </p:txBody>
        </p:sp>
        <p:sp>
          <p:nvSpPr>
            <p:cNvPr id="39" name="10 Proceso"/>
            <p:cNvSpPr/>
            <p:nvPr/>
          </p:nvSpPr>
          <p:spPr>
            <a:xfrm>
              <a:off x="8054532" y="3229885"/>
              <a:ext cx="1041043" cy="7436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eaLnBrk="1" fontAlgn="auto" latinLnBrk="0" hangingPunct="1"/>
              <a:r>
                <a:rPr lang="es-ES_tradnl" sz="800"/>
                <a:t>Calcular NPR (=O*G*D)</a:t>
              </a:r>
              <a:endParaRPr lang="es-ES_tradnl" sz="800">
                <a:solidFill>
                  <a:schemeClr val="lt1"/>
                </a:solidFill>
                <a:latin typeface="+mn-lt"/>
                <a:ea typeface="+mn-ea"/>
                <a:cs typeface="+mn-cs"/>
              </a:endParaRPr>
            </a:p>
          </p:txBody>
        </p:sp>
        <p:cxnSp>
          <p:nvCxnSpPr>
            <p:cNvPr id="40" name="18 Conector angular"/>
            <p:cNvCxnSpPr>
              <a:stCxn id="52" idx="3"/>
              <a:endCxn id="32" idx="1"/>
            </p:cNvCxnSpPr>
            <p:nvPr/>
          </p:nvCxnSpPr>
          <p:spPr>
            <a:xfrm flipV="1">
              <a:off x="3791422" y="2356803"/>
              <a:ext cx="413662" cy="1244905"/>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24 Conector recto de flecha"/>
            <p:cNvCxnSpPr>
              <a:stCxn id="32" idx="3"/>
              <a:endCxn id="37" idx="1"/>
            </p:cNvCxnSpPr>
            <p:nvPr/>
          </p:nvCxnSpPr>
          <p:spPr>
            <a:xfrm>
              <a:off x="5246126" y="2356803"/>
              <a:ext cx="144314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2" name="27 Conector recto de flecha"/>
            <p:cNvCxnSpPr>
              <a:stCxn id="33" idx="3"/>
              <a:endCxn id="36" idx="1"/>
            </p:cNvCxnSpPr>
            <p:nvPr/>
          </p:nvCxnSpPr>
          <p:spPr>
            <a:xfrm>
              <a:off x="6481160" y="3601708"/>
              <a:ext cx="20682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30 Conector recto de flecha"/>
            <p:cNvCxnSpPr>
              <a:stCxn id="34" idx="3"/>
              <a:endCxn id="35" idx="1"/>
            </p:cNvCxnSpPr>
            <p:nvPr/>
          </p:nvCxnSpPr>
          <p:spPr>
            <a:xfrm flipV="1">
              <a:off x="5245608" y="4899613"/>
              <a:ext cx="186173" cy="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33 Conector recto de flecha"/>
            <p:cNvCxnSpPr>
              <a:stCxn id="36" idx="3"/>
              <a:endCxn id="39" idx="1"/>
            </p:cNvCxnSpPr>
            <p:nvPr/>
          </p:nvCxnSpPr>
          <p:spPr>
            <a:xfrm>
              <a:off x="7729025" y="3601708"/>
              <a:ext cx="325507"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36 Conector angular"/>
            <p:cNvCxnSpPr>
              <a:stCxn id="37" idx="3"/>
              <a:endCxn id="39" idx="1"/>
            </p:cNvCxnSpPr>
            <p:nvPr/>
          </p:nvCxnSpPr>
          <p:spPr>
            <a:xfrm>
              <a:off x="7730317" y="2356803"/>
              <a:ext cx="324215" cy="1244905"/>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6" name="39 Conector angular"/>
            <p:cNvCxnSpPr>
              <a:stCxn id="38" idx="3"/>
              <a:endCxn id="39" idx="1"/>
            </p:cNvCxnSpPr>
            <p:nvPr/>
          </p:nvCxnSpPr>
          <p:spPr>
            <a:xfrm flipV="1">
              <a:off x="7749942" y="3601708"/>
              <a:ext cx="304590" cy="1297906"/>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105 Conector recto de flecha"/>
            <p:cNvCxnSpPr>
              <a:stCxn id="35" idx="3"/>
              <a:endCxn id="38" idx="1"/>
            </p:cNvCxnSpPr>
            <p:nvPr/>
          </p:nvCxnSpPr>
          <p:spPr>
            <a:xfrm>
              <a:off x="6472823" y="4899613"/>
              <a:ext cx="233393" cy="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8" name="55 Proceso"/>
            <p:cNvSpPr/>
            <p:nvPr/>
          </p:nvSpPr>
          <p:spPr>
            <a:xfrm>
              <a:off x="1338564" y="1950756"/>
              <a:ext cx="1041042" cy="7330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_tradnl" sz="800"/>
                <a:t>Identificar  requi sitos de los productos, grupos de productos o componentes</a:t>
              </a:r>
            </a:p>
          </p:txBody>
        </p:sp>
        <p:sp>
          <p:nvSpPr>
            <p:cNvPr id="49" name="59 Proceso"/>
            <p:cNvSpPr/>
            <p:nvPr/>
          </p:nvSpPr>
          <p:spPr>
            <a:xfrm>
              <a:off x="0" y="3246521"/>
              <a:ext cx="1041042" cy="7393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_tradnl" sz="800"/>
                <a:t>Identificar procesos, operaciones, componentes</a:t>
              </a:r>
            </a:p>
          </p:txBody>
        </p:sp>
        <p:cxnSp>
          <p:nvCxnSpPr>
            <p:cNvPr id="50" name="71 Conector recto de flecha"/>
            <p:cNvCxnSpPr>
              <a:stCxn id="49" idx="3"/>
              <a:endCxn id="31" idx="1"/>
            </p:cNvCxnSpPr>
            <p:nvPr/>
          </p:nvCxnSpPr>
          <p:spPr>
            <a:xfrm flipV="1">
              <a:off x="1041042" y="3601708"/>
              <a:ext cx="297522" cy="1451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1" name="84 Conector angular"/>
            <p:cNvCxnSpPr>
              <a:stCxn id="48" idx="3"/>
              <a:endCxn id="52" idx="1"/>
            </p:cNvCxnSpPr>
            <p:nvPr/>
          </p:nvCxnSpPr>
          <p:spPr>
            <a:xfrm>
              <a:off x="2379606" y="2317279"/>
              <a:ext cx="370774" cy="1284429"/>
            </a:xfrm>
            <a:prstGeom prst="bentConnector3">
              <a:avLst>
                <a:gd name="adj1" fmla="val 50000"/>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52" name="86 Proceso"/>
            <p:cNvSpPr/>
            <p:nvPr/>
          </p:nvSpPr>
          <p:spPr>
            <a:xfrm>
              <a:off x="2750380" y="3278160"/>
              <a:ext cx="1041042" cy="6470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s-ES_tradnl" sz="1100">
                  <a:solidFill>
                    <a:schemeClr val="lt1"/>
                  </a:solidFill>
                  <a:latin typeface="+mn-lt"/>
                  <a:ea typeface="+mn-ea"/>
                  <a:cs typeface="+mn-cs"/>
                </a:rPr>
                <a:t>Recopilar todos los   requisitos </a:t>
              </a:r>
              <a:endParaRPr lang="es-ES_tradnl" sz="800"/>
            </a:p>
            <a:p>
              <a:pPr marL="0" marR="0" indent="0" algn="ctr" defTabSz="914400" eaLnBrk="1" fontAlgn="auto" latinLnBrk="0" hangingPunct="1">
                <a:lnSpc>
                  <a:spcPct val="100000"/>
                </a:lnSpc>
                <a:spcBef>
                  <a:spcPts val="0"/>
                </a:spcBef>
                <a:spcAft>
                  <a:spcPts val="0"/>
                </a:spcAft>
                <a:buClrTx/>
                <a:buSzTx/>
                <a:buFontTx/>
                <a:buNone/>
                <a:tabLst/>
                <a:defRPr/>
              </a:pPr>
              <a:endParaRPr lang="es-ES_tradnl" sz="800"/>
            </a:p>
          </p:txBody>
        </p:sp>
        <p:cxnSp>
          <p:nvCxnSpPr>
            <p:cNvPr id="53" name="97 Conector angular"/>
            <p:cNvCxnSpPr>
              <a:stCxn id="30" idx="3"/>
              <a:endCxn id="48" idx="1"/>
            </p:cNvCxnSpPr>
            <p:nvPr/>
          </p:nvCxnSpPr>
          <p:spPr>
            <a:xfrm>
              <a:off x="1041042" y="2317279"/>
              <a:ext cx="297522" cy="1588"/>
            </a:xfrm>
            <a:prstGeom prst="bentConnector3">
              <a:avLst>
                <a:gd name="adj1" fmla="val 50000"/>
              </a:avLst>
            </a:prstGeom>
            <a:ln w="28575">
              <a:tailEnd type="arrow"/>
            </a:ln>
          </p:spPr>
          <p:style>
            <a:lnRef idx="1">
              <a:schemeClr val="accent6"/>
            </a:lnRef>
            <a:fillRef idx="0">
              <a:schemeClr val="accent6"/>
            </a:fillRef>
            <a:effectRef idx="0">
              <a:schemeClr val="accent6"/>
            </a:effectRef>
            <a:fontRef idx="minor">
              <a:schemeClr val="tx1"/>
            </a:fontRef>
          </p:style>
        </p:cxnSp>
        <p:cxnSp>
          <p:nvCxnSpPr>
            <p:cNvPr id="56" name="55 Conector recto de flecha"/>
            <p:cNvCxnSpPr>
              <a:stCxn id="30" idx="2"/>
              <a:endCxn id="49" idx="0"/>
            </p:cNvCxnSpPr>
            <p:nvPr/>
          </p:nvCxnSpPr>
          <p:spPr>
            <a:xfrm rot="5400000">
              <a:off x="217674" y="2943674"/>
              <a:ext cx="60569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9" name="58 Conector recto de flecha"/>
            <p:cNvCxnSpPr>
              <a:stCxn id="31" idx="3"/>
              <a:endCxn id="52" idx="1"/>
            </p:cNvCxnSpPr>
            <p:nvPr/>
          </p:nvCxnSpPr>
          <p:spPr>
            <a:xfrm>
              <a:off x="2379606" y="3601708"/>
              <a:ext cx="37077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4" name="63 Conector recto de flecha"/>
            <p:cNvCxnSpPr>
              <a:stCxn id="32" idx="2"/>
              <a:endCxn id="34" idx="0"/>
            </p:cNvCxnSpPr>
            <p:nvPr/>
          </p:nvCxnSpPr>
          <p:spPr>
            <a:xfrm rot="16200000" flipH="1">
              <a:off x="3827012" y="3627219"/>
              <a:ext cx="1797598" cy="4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4" name="73 Conector angular"/>
            <p:cNvCxnSpPr>
              <a:stCxn id="32" idx="2"/>
              <a:endCxn id="33" idx="1"/>
            </p:cNvCxnSpPr>
            <p:nvPr/>
          </p:nvCxnSpPr>
          <p:spPr>
            <a:xfrm rot="16200000" flipH="1">
              <a:off x="4646320" y="2807910"/>
              <a:ext cx="873082" cy="714513"/>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p:spPr>
        <p:txBody>
          <a:bodyPr>
            <a:normAutofit/>
          </a:bodyPr>
          <a:lstStyle/>
          <a:p>
            <a:r>
              <a:rPr lang="es-ES_tradnl" sz="3200" dirty="0" smtClean="0"/>
              <a:t>Ejemplos de documentación de soporte para la validación</a:t>
            </a:r>
            <a:endParaRPr lang="es-ES_tradnl" sz="3200" dirty="0"/>
          </a:p>
        </p:txBody>
      </p:sp>
      <p:sp>
        <p:nvSpPr>
          <p:cNvPr id="3" name="2 Marcador de contenido"/>
          <p:cNvSpPr>
            <a:spLocks noGrp="1"/>
          </p:cNvSpPr>
          <p:nvPr>
            <p:ph idx="1"/>
          </p:nvPr>
        </p:nvSpPr>
        <p:spPr/>
        <p:txBody>
          <a:bodyPr>
            <a:normAutofit/>
          </a:bodyPr>
          <a:lstStyle/>
          <a:p>
            <a:r>
              <a:rPr lang="es-ES_tradnl" sz="1800" dirty="0" smtClean="0"/>
              <a:t>Artículos de revistas científicas  u otros tipos de literatura científica</a:t>
            </a:r>
          </a:p>
          <a:p>
            <a:r>
              <a:rPr lang="es-ES_tradnl" sz="1800" dirty="0" smtClean="0"/>
              <a:t>Normas legales</a:t>
            </a:r>
          </a:p>
          <a:p>
            <a:r>
              <a:rPr lang="es-ES_tradnl" sz="1800" dirty="0" smtClean="0"/>
              <a:t>Dictámenes de organismos oficiales (EFSA, AESA, ACSA)</a:t>
            </a:r>
          </a:p>
          <a:p>
            <a:r>
              <a:rPr lang="es-ES_tradnl" sz="1800" dirty="0" smtClean="0"/>
              <a:t>Normas o especificaciones del sector</a:t>
            </a:r>
          </a:p>
          <a:p>
            <a:r>
              <a:rPr lang="es-ES_tradnl" sz="1800" dirty="0" smtClean="0"/>
              <a:t>Recomendaciones de asociaciones de fabricantes o de tecnólogos</a:t>
            </a:r>
          </a:p>
          <a:p>
            <a:r>
              <a:rPr lang="es-ES_tradnl" sz="1800" dirty="0" smtClean="0"/>
              <a:t>Información escrita elaborada por expertos de la industria o por consultores</a:t>
            </a:r>
          </a:p>
          <a:p>
            <a:r>
              <a:rPr lang="es-ES_tradnl" sz="1800" dirty="0" smtClean="0"/>
              <a:t>Publicaciones de las universidades y centros de investigación</a:t>
            </a:r>
          </a:p>
          <a:p>
            <a:r>
              <a:rPr lang="es-ES_tradnl" sz="1800" dirty="0" smtClean="0"/>
              <a:t>Investigaciones y estudios realizados en el establecimiento</a:t>
            </a:r>
          </a:p>
          <a:p>
            <a:r>
              <a:rPr lang="es-ES_tradnl" sz="1800" dirty="0" smtClean="0"/>
              <a:t>Material escrito facilitado por los proveedores de equipos e instalaciones</a:t>
            </a:r>
            <a:endParaRPr lang="es-ES_tradnl" sz="1800" dirty="0"/>
          </a:p>
        </p:txBody>
      </p:sp>
      <p:sp>
        <p:nvSpPr>
          <p:cNvPr id="4" name="3 Marcador de fecha"/>
          <p:cNvSpPr>
            <a:spLocks noGrp="1"/>
          </p:cNvSpPr>
          <p:nvPr>
            <p:ph type="dt" sz="half" idx="10"/>
          </p:nvPr>
        </p:nvSpPr>
        <p:spPr/>
        <p:txBody>
          <a:bodyPr/>
          <a:lstStyle/>
          <a:p>
            <a:pPr>
              <a:defRPr/>
            </a:pPr>
            <a:fld id="{21EC7BB0-B5CE-41AE-9AA8-8ACDD8AAE3D2}" type="datetime1">
              <a:rPr lang="es-ES_tradnl" smtClean="0"/>
              <a:pPr>
                <a:defRPr/>
              </a:pPr>
              <a:t>15/05/2011</a:t>
            </a:fld>
            <a:endParaRPr lang="es-ES_tradnl"/>
          </a:p>
        </p:txBody>
      </p:sp>
      <p:sp>
        <p:nvSpPr>
          <p:cNvPr id="5" name="4 Marcador de número de diapositiva"/>
          <p:cNvSpPr>
            <a:spLocks noGrp="1"/>
          </p:cNvSpPr>
          <p:nvPr>
            <p:ph type="sldNum" sz="quarter" idx="12"/>
          </p:nvPr>
        </p:nvSpPr>
        <p:spPr/>
        <p:txBody>
          <a:bodyPr/>
          <a:lstStyle/>
          <a:p>
            <a:pPr>
              <a:defRPr/>
            </a:pPr>
            <a:fld id="{CB54F95D-357D-4E92-BFE2-7EA81A178760}" type="slidenum">
              <a:rPr lang="es-ES_tradnl" smtClean="0"/>
              <a:pPr>
                <a:defRPr/>
              </a:pPr>
              <a:t>25</a:t>
            </a:fld>
            <a:endParaRPr lang="es-ES_tradnl"/>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Contenidos de las fases de la validación</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26</a:t>
            </a:fld>
            <a:endParaRPr lang="es-ES_tradnl"/>
          </a:p>
        </p:txBody>
      </p:sp>
      <p:grpSp>
        <p:nvGrpSpPr>
          <p:cNvPr id="9" name="8 Grupo"/>
          <p:cNvGrpSpPr/>
          <p:nvPr/>
        </p:nvGrpSpPr>
        <p:grpSpPr>
          <a:xfrm>
            <a:off x="1582057" y="1201058"/>
            <a:ext cx="6037944" cy="656771"/>
            <a:chOff x="1582056" y="1201058"/>
            <a:chExt cx="6226629" cy="830997"/>
          </a:xfrm>
        </p:grpSpPr>
        <p:sp>
          <p:nvSpPr>
            <p:cNvPr id="5" name="4 CuadroTexto"/>
            <p:cNvSpPr txBox="1"/>
            <p:nvPr/>
          </p:nvSpPr>
          <p:spPr>
            <a:xfrm>
              <a:off x="1582056" y="1201058"/>
              <a:ext cx="2351315" cy="830997"/>
            </a:xfrm>
            <a:prstGeom prst="rect">
              <a:avLst/>
            </a:prstGeom>
            <a:noFill/>
          </p:spPr>
          <p:txBody>
            <a:bodyPr wrap="square" rtlCol="0">
              <a:spAutoFit/>
            </a:bodyPr>
            <a:lstStyle/>
            <a:p>
              <a:r>
                <a:rPr lang="es-ES_tradnl" sz="2400" dirty="0" smtClean="0"/>
                <a:t>Parámetros del producto</a:t>
              </a:r>
              <a:endParaRPr lang="es-ES_tradnl" sz="2400" dirty="0"/>
            </a:p>
          </p:txBody>
        </p:sp>
        <p:sp>
          <p:nvSpPr>
            <p:cNvPr id="6" name="5 CuadroTexto"/>
            <p:cNvSpPr txBox="1"/>
            <p:nvPr/>
          </p:nvSpPr>
          <p:spPr>
            <a:xfrm>
              <a:off x="5101770" y="1201058"/>
              <a:ext cx="2706915" cy="830997"/>
            </a:xfrm>
            <a:prstGeom prst="rect">
              <a:avLst/>
            </a:prstGeom>
            <a:noFill/>
          </p:spPr>
          <p:txBody>
            <a:bodyPr wrap="square" rtlCol="0">
              <a:spAutoFit/>
            </a:bodyPr>
            <a:lstStyle/>
            <a:p>
              <a:r>
                <a:rPr lang="es-ES_tradnl" sz="2400" dirty="0" smtClean="0"/>
                <a:t>Parámetros del proceso</a:t>
              </a:r>
              <a:endParaRPr lang="es-ES_tradnl" sz="2400" dirty="0"/>
            </a:p>
          </p:txBody>
        </p:sp>
        <p:sp>
          <p:nvSpPr>
            <p:cNvPr id="7" name="6 Flecha izquierda y derecha"/>
            <p:cNvSpPr/>
            <p:nvPr/>
          </p:nvSpPr>
          <p:spPr>
            <a:xfrm>
              <a:off x="4194628" y="1407886"/>
              <a:ext cx="783771" cy="464457"/>
            </a:xfrm>
            <a:prstGeom prst="lef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grpSp>
      <p:sp>
        <p:nvSpPr>
          <p:cNvPr id="8" name="7 CuadroTexto"/>
          <p:cNvSpPr txBox="1"/>
          <p:nvPr/>
        </p:nvSpPr>
        <p:spPr>
          <a:xfrm>
            <a:off x="4760686" y="1992084"/>
            <a:ext cx="2525484" cy="4647426"/>
          </a:xfrm>
          <a:prstGeom prst="rect">
            <a:avLst/>
          </a:prstGeom>
          <a:noFill/>
        </p:spPr>
        <p:txBody>
          <a:bodyPr wrap="square" rtlCol="0">
            <a:spAutoFit/>
          </a:bodyPr>
          <a:lstStyle/>
          <a:p>
            <a:r>
              <a:rPr lang="es-ES_tradnl" sz="2000" dirty="0" smtClean="0"/>
              <a:t>Cualificación operativa:</a:t>
            </a:r>
          </a:p>
          <a:p>
            <a:pPr marL="342900" indent="-342900">
              <a:buFont typeface="+mj-lt"/>
              <a:buAutoNum type="alphaLcParenR"/>
            </a:pPr>
            <a:r>
              <a:rPr lang="es-ES_tradnl" sz="1600" dirty="0" smtClean="0">
                <a:solidFill>
                  <a:srgbClr val="FFFF00"/>
                </a:solidFill>
              </a:rPr>
              <a:t>¿Se mantienen los parámetros de proceso?</a:t>
            </a:r>
          </a:p>
          <a:p>
            <a:pPr marL="342900" indent="-342900">
              <a:buFont typeface="+mj-lt"/>
              <a:buAutoNum type="alphaLcParenR"/>
            </a:pPr>
            <a:r>
              <a:rPr lang="es-ES_tradnl" sz="1600" dirty="0" smtClean="0">
                <a:solidFill>
                  <a:srgbClr val="FFFF00"/>
                </a:solidFill>
              </a:rPr>
              <a:t>¿Cuál es la capacidad del proceso?</a:t>
            </a:r>
          </a:p>
          <a:p>
            <a:pPr marL="342900" indent="-342900">
              <a:buFont typeface="+mj-lt"/>
              <a:buAutoNum type="alphaLcParenR"/>
            </a:pPr>
            <a:r>
              <a:rPr lang="es-ES_tradnl" sz="1600" dirty="0" smtClean="0">
                <a:solidFill>
                  <a:srgbClr val="FFFF00"/>
                </a:solidFill>
              </a:rPr>
              <a:t>Con estos valores de las variables del proceso, incluidos los extremos de los intervalos de variación; ¿Se mantienen las variables del producto dentro de sus límites de aceptación?</a:t>
            </a:r>
            <a:endParaRPr lang="es-ES_tradnl" sz="1600" dirty="0">
              <a:solidFill>
                <a:srgbClr val="FFFF00"/>
              </a:solidFill>
            </a:endParaRPr>
          </a:p>
        </p:txBody>
      </p:sp>
      <p:sp>
        <p:nvSpPr>
          <p:cNvPr id="10" name="9 CuadroTexto"/>
          <p:cNvSpPr txBox="1"/>
          <p:nvPr/>
        </p:nvSpPr>
        <p:spPr>
          <a:xfrm>
            <a:off x="0" y="1977572"/>
            <a:ext cx="2452914" cy="4647426"/>
          </a:xfrm>
          <a:prstGeom prst="rect">
            <a:avLst/>
          </a:prstGeom>
          <a:noFill/>
        </p:spPr>
        <p:txBody>
          <a:bodyPr wrap="square" rtlCol="0">
            <a:spAutoFit/>
          </a:bodyPr>
          <a:lstStyle/>
          <a:p>
            <a:r>
              <a:rPr lang="es-ES_tradnl" sz="2000" dirty="0" smtClean="0"/>
              <a:t>Cualificación del diseño:</a:t>
            </a:r>
          </a:p>
          <a:p>
            <a:pPr>
              <a:buFont typeface="Arial" pitchFamily="34" charset="0"/>
              <a:buChar char="•"/>
            </a:pPr>
            <a:r>
              <a:rPr lang="es-ES_tradnl" sz="1600" dirty="0" smtClean="0">
                <a:solidFill>
                  <a:srgbClr val="FFFF00"/>
                </a:solidFill>
              </a:rPr>
              <a:t>El diseño del proceso; ¿Consta de todas las especificaciones para los parámetros, instrucciones operativas, planos, instrucciones de instalación, de limpieza y de  mantenimiento, listas de piezas de recambio, precauciones de seguridad, etc.</a:t>
            </a:r>
          </a:p>
          <a:p>
            <a:pPr>
              <a:buFont typeface="Arial" pitchFamily="34" charset="0"/>
              <a:buChar char="•"/>
            </a:pPr>
            <a:r>
              <a:rPr lang="es-ES_tradnl" sz="1600" dirty="0" smtClean="0">
                <a:solidFill>
                  <a:srgbClr val="FFFF00"/>
                </a:solidFill>
              </a:rPr>
              <a:t>El diseño del proceso; ¿Garantiza el mantenimiento de los límites de aceptación del proceso y del producto?</a:t>
            </a:r>
          </a:p>
        </p:txBody>
      </p:sp>
      <p:sp>
        <p:nvSpPr>
          <p:cNvPr id="11" name="10 CuadroTexto"/>
          <p:cNvSpPr txBox="1"/>
          <p:nvPr/>
        </p:nvSpPr>
        <p:spPr>
          <a:xfrm>
            <a:off x="2503716" y="2013857"/>
            <a:ext cx="2068284" cy="3416320"/>
          </a:xfrm>
          <a:prstGeom prst="rect">
            <a:avLst/>
          </a:prstGeom>
          <a:noFill/>
        </p:spPr>
        <p:txBody>
          <a:bodyPr wrap="square" rtlCol="0">
            <a:spAutoFit/>
          </a:bodyPr>
          <a:lstStyle/>
          <a:p>
            <a:r>
              <a:rPr lang="es-ES_tradnl" sz="2000" dirty="0" smtClean="0"/>
              <a:t>Cualificación de la instalación:</a:t>
            </a:r>
          </a:p>
          <a:p>
            <a:pPr>
              <a:buFont typeface="Arial" pitchFamily="34" charset="0"/>
              <a:buChar char="•"/>
            </a:pPr>
            <a:r>
              <a:rPr lang="es-ES_tradnl" sz="1600" dirty="0" smtClean="0">
                <a:solidFill>
                  <a:srgbClr val="FFFF00"/>
                </a:solidFill>
              </a:rPr>
              <a:t>Las instalaciones de equipos de elaboración, ensayo y control necesarios para el proceso; ¿Se han hecho de acuerdo con el diseño de las mismas, sometido a la cualificación correspondiente?</a:t>
            </a:r>
          </a:p>
        </p:txBody>
      </p:sp>
      <p:sp>
        <p:nvSpPr>
          <p:cNvPr id="12" name="11 CuadroTexto"/>
          <p:cNvSpPr txBox="1"/>
          <p:nvPr/>
        </p:nvSpPr>
        <p:spPr>
          <a:xfrm>
            <a:off x="7082972" y="1973941"/>
            <a:ext cx="2061028" cy="3908762"/>
          </a:xfrm>
          <a:prstGeom prst="rect">
            <a:avLst/>
          </a:prstGeom>
          <a:noFill/>
        </p:spPr>
        <p:txBody>
          <a:bodyPr wrap="square" rtlCol="0">
            <a:spAutoFit/>
          </a:bodyPr>
          <a:lstStyle/>
          <a:p>
            <a:r>
              <a:rPr lang="es-ES_tradnl" sz="2000" dirty="0" smtClean="0"/>
              <a:t>Cualificación de la efectividad:</a:t>
            </a:r>
          </a:p>
          <a:p>
            <a:pPr marL="342900" indent="-342900">
              <a:buFont typeface="Arial" pitchFamily="34" charset="0"/>
              <a:buChar char="•"/>
            </a:pPr>
            <a:r>
              <a:rPr lang="es-ES_tradnl" sz="1600" dirty="0" smtClean="0">
                <a:solidFill>
                  <a:srgbClr val="FFFF00"/>
                </a:solidFill>
              </a:rPr>
              <a:t>Las variables del proceso y las del producto; ¿Se  mantienen de manera sostenida dentro de sus respectivos límites de aceptación en condiciones de producción  industrial?</a:t>
            </a:r>
            <a:endParaRPr lang="es-ES_tradnl" sz="1600" dirty="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Ejemplos de procesos que hay que controlar por </a:t>
            </a:r>
            <a:r>
              <a:rPr lang="es-ES_tradnl" dirty="0" err="1" smtClean="0"/>
              <a:t>prealimentación</a:t>
            </a:r>
            <a:endParaRPr lang="es-ES_tradnl" dirty="0"/>
          </a:p>
        </p:txBody>
      </p:sp>
      <p:sp>
        <p:nvSpPr>
          <p:cNvPr id="3" name="2 Marcador de fecha"/>
          <p:cNvSpPr>
            <a:spLocks noGrp="1"/>
          </p:cNvSpPr>
          <p:nvPr>
            <p:ph type="dt" sz="half" idx="10"/>
          </p:nvPr>
        </p:nvSpPr>
        <p:spPr/>
        <p:txBody>
          <a:bodyPr/>
          <a:lstStyle/>
          <a:p>
            <a:pPr>
              <a:defRPr/>
            </a:pPr>
            <a:fld id="{14ED7BA0-6F69-4466-8137-01F51B8FA789}"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27</a:t>
            </a:fld>
            <a:endParaRPr lang="es-ES_tradnl"/>
          </a:p>
        </p:txBody>
      </p:sp>
      <p:graphicFrame>
        <p:nvGraphicFramePr>
          <p:cNvPr id="6" name="5 Tabla"/>
          <p:cNvGraphicFramePr>
            <a:graphicFrameLocks noGrp="1"/>
          </p:cNvGraphicFramePr>
          <p:nvPr/>
        </p:nvGraphicFramePr>
        <p:xfrm>
          <a:off x="0" y="2122714"/>
          <a:ext cx="9144000" cy="3479800"/>
        </p:xfrm>
        <a:graphic>
          <a:graphicData uri="http://schemas.openxmlformats.org/drawingml/2006/table">
            <a:tbl>
              <a:tblPr firstRow="1" bandRow="1">
                <a:tableStyleId>{00A15C55-8517-42AA-B614-E9B94910E393}</a:tableStyleId>
              </a:tblPr>
              <a:tblGrid>
                <a:gridCol w="3048000"/>
                <a:gridCol w="3048000"/>
                <a:gridCol w="3048000"/>
              </a:tblGrid>
              <a:tr h="370840">
                <a:tc>
                  <a:txBody>
                    <a:bodyPr/>
                    <a:lstStyle/>
                    <a:p>
                      <a:pPr algn="ctr"/>
                      <a:r>
                        <a:rPr lang="es-ES_tradnl" dirty="0" smtClean="0"/>
                        <a:t>Motivos para usar control </a:t>
                      </a:r>
                      <a:r>
                        <a:rPr lang="es-ES_tradnl" dirty="0" err="1" smtClean="0"/>
                        <a:t>prealimentado</a:t>
                      </a:r>
                      <a:endParaRPr lang="es-ES_tradnl" dirty="0"/>
                    </a:p>
                  </a:txBody>
                  <a:tcPr>
                    <a:noFill/>
                  </a:tcPr>
                </a:tc>
                <a:tc>
                  <a:txBody>
                    <a:bodyPr/>
                    <a:lstStyle/>
                    <a:p>
                      <a:pPr algn="ctr"/>
                      <a:r>
                        <a:rPr lang="es-ES_tradnl" dirty="0" smtClean="0"/>
                        <a:t>Ejemplos</a:t>
                      </a:r>
                      <a:endParaRPr lang="es-ES_tradnl" dirty="0"/>
                    </a:p>
                  </a:txBody>
                  <a:tcPr>
                    <a:noFill/>
                  </a:tcPr>
                </a:tc>
                <a:tc>
                  <a:txBody>
                    <a:bodyPr/>
                    <a:lstStyle/>
                    <a:p>
                      <a:pPr algn="ctr"/>
                      <a:r>
                        <a:rPr lang="es-ES_tradnl" dirty="0" smtClean="0"/>
                        <a:t>Observaciones</a:t>
                      </a:r>
                      <a:endParaRPr lang="es-ES_tradnl" dirty="0"/>
                    </a:p>
                  </a:txBody>
                  <a:tcPr>
                    <a:noFill/>
                  </a:tcPr>
                </a:tc>
              </a:tr>
              <a:tr h="370840">
                <a:tc>
                  <a:txBody>
                    <a:bodyPr/>
                    <a:lstStyle/>
                    <a:p>
                      <a:r>
                        <a:rPr lang="es-ES_tradnl" dirty="0" smtClean="0">
                          <a:solidFill>
                            <a:srgbClr val="FFFF00"/>
                          </a:solidFill>
                        </a:rPr>
                        <a:t>Tiempo de respuesta a los ajustes</a:t>
                      </a:r>
                      <a:endParaRPr lang="es-ES_tradnl" dirty="0">
                        <a:solidFill>
                          <a:srgbClr val="FFFF00"/>
                        </a:solidFill>
                      </a:endParaRPr>
                    </a:p>
                  </a:txBody>
                  <a:tcPr>
                    <a:noFill/>
                  </a:tcPr>
                </a:tc>
                <a:tc>
                  <a:txBody>
                    <a:bodyPr/>
                    <a:lstStyle/>
                    <a:p>
                      <a:r>
                        <a:rPr lang="es-ES_tradnl" dirty="0" smtClean="0">
                          <a:solidFill>
                            <a:srgbClr val="FFFF00"/>
                          </a:solidFill>
                        </a:rPr>
                        <a:t>Pasta para sopa: secado</a:t>
                      </a:r>
                    </a:p>
                    <a:p>
                      <a:r>
                        <a:rPr lang="es-ES_tradnl" dirty="0" smtClean="0">
                          <a:solidFill>
                            <a:srgbClr val="FFFF00"/>
                          </a:solidFill>
                        </a:rPr>
                        <a:t>Pellets de </a:t>
                      </a:r>
                      <a:r>
                        <a:rPr lang="es-ES_tradnl" dirty="0" err="1" smtClean="0">
                          <a:solidFill>
                            <a:srgbClr val="FFFF00"/>
                          </a:solidFill>
                        </a:rPr>
                        <a:t>snacks</a:t>
                      </a:r>
                      <a:r>
                        <a:rPr lang="es-ES_tradnl" dirty="0" smtClean="0">
                          <a:solidFill>
                            <a:srgbClr val="FFFF00"/>
                          </a:solidFill>
                        </a:rPr>
                        <a:t>  </a:t>
                      </a:r>
                      <a:r>
                        <a:rPr lang="es-ES_tradnl" dirty="0" err="1" smtClean="0">
                          <a:solidFill>
                            <a:srgbClr val="FFFF00"/>
                          </a:solidFill>
                        </a:rPr>
                        <a:t>extrusionados</a:t>
                      </a:r>
                      <a:endParaRPr lang="es-ES_tradnl" dirty="0">
                        <a:solidFill>
                          <a:srgbClr val="FFFF00"/>
                        </a:solidFill>
                      </a:endParaRPr>
                    </a:p>
                  </a:txBody>
                  <a:tcPr>
                    <a:noFill/>
                  </a:tcPr>
                </a:tc>
                <a:tc>
                  <a:txBody>
                    <a:bodyPr/>
                    <a:lstStyle/>
                    <a:p>
                      <a:r>
                        <a:rPr lang="es-ES_tradnl" dirty="0" smtClean="0">
                          <a:solidFill>
                            <a:srgbClr val="FFFF00"/>
                          </a:solidFill>
                        </a:rPr>
                        <a:t>El secado puede durar de 8 a 12 horas</a:t>
                      </a:r>
                      <a:endParaRPr lang="es-ES_tradnl" dirty="0">
                        <a:solidFill>
                          <a:srgbClr val="FFFF00"/>
                        </a:solidFill>
                      </a:endParaRPr>
                    </a:p>
                  </a:txBody>
                  <a:tcPr>
                    <a:noFill/>
                  </a:tcPr>
                </a:tc>
              </a:tr>
              <a:tr h="370840">
                <a:tc>
                  <a:txBody>
                    <a:bodyPr/>
                    <a:lstStyle/>
                    <a:p>
                      <a:r>
                        <a:rPr lang="es-ES_tradnl" dirty="0" smtClean="0">
                          <a:solidFill>
                            <a:srgbClr val="FFFF00"/>
                          </a:solidFill>
                        </a:rPr>
                        <a:t>Gravedad de las consecuencias</a:t>
                      </a:r>
                      <a:endParaRPr lang="es-ES_tradnl" dirty="0">
                        <a:solidFill>
                          <a:srgbClr val="FFFF00"/>
                        </a:solidFill>
                      </a:endParaRPr>
                    </a:p>
                  </a:txBody>
                  <a:tcPr>
                    <a:noFill/>
                  </a:tcPr>
                </a:tc>
                <a:tc>
                  <a:txBody>
                    <a:bodyPr/>
                    <a:lstStyle/>
                    <a:p>
                      <a:r>
                        <a:rPr lang="es-ES_tradnl" dirty="0" smtClean="0">
                          <a:solidFill>
                            <a:srgbClr val="FFFF00"/>
                          </a:solidFill>
                        </a:rPr>
                        <a:t>Conservas de baja acidez</a:t>
                      </a:r>
                      <a:endParaRPr lang="es-ES_tradnl" dirty="0">
                        <a:solidFill>
                          <a:srgbClr val="FFFF00"/>
                        </a:solidFill>
                      </a:endParaRPr>
                    </a:p>
                  </a:txBody>
                  <a:tcPr>
                    <a:noFill/>
                  </a:tcPr>
                </a:tc>
                <a:tc>
                  <a:txBody>
                    <a:bodyPr/>
                    <a:lstStyle/>
                    <a:p>
                      <a:r>
                        <a:rPr lang="es-ES_tradnl" dirty="0" smtClean="0">
                          <a:solidFill>
                            <a:srgbClr val="FFFF00"/>
                          </a:solidFill>
                        </a:rPr>
                        <a:t>C. </a:t>
                      </a:r>
                      <a:r>
                        <a:rPr lang="es-ES_tradnl" dirty="0" err="1" smtClean="0">
                          <a:solidFill>
                            <a:srgbClr val="FFFF00"/>
                          </a:solidFill>
                        </a:rPr>
                        <a:t>botulinum</a:t>
                      </a:r>
                      <a:endParaRPr lang="es-ES_tradnl" dirty="0">
                        <a:solidFill>
                          <a:srgbClr val="FFFF00"/>
                        </a:solidFill>
                      </a:endParaRPr>
                    </a:p>
                  </a:txBody>
                  <a:tcPr>
                    <a:noFill/>
                  </a:tcPr>
                </a:tc>
              </a:tr>
              <a:tr h="370840">
                <a:tc>
                  <a:txBody>
                    <a:bodyPr/>
                    <a:lstStyle/>
                    <a:p>
                      <a:r>
                        <a:rPr lang="es-ES_tradnl" dirty="0" smtClean="0">
                          <a:solidFill>
                            <a:srgbClr val="FFFF00"/>
                          </a:solidFill>
                        </a:rPr>
                        <a:t>Tiempo de respuesta más gravedad de las consecuencias</a:t>
                      </a:r>
                      <a:endParaRPr lang="es-ES_tradnl" dirty="0">
                        <a:solidFill>
                          <a:srgbClr val="FFFF00"/>
                        </a:solidFill>
                      </a:endParaRPr>
                    </a:p>
                  </a:txBody>
                  <a:tcPr>
                    <a:noFill/>
                  </a:tcPr>
                </a:tc>
                <a:tc>
                  <a:txBody>
                    <a:bodyPr/>
                    <a:lstStyle/>
                    <a:p>
                      <a:r>
                        <a:rPr lang="es-ES_tradnl" dirty="0" smtClean="0">
                          <a:solidFill>
                            <a:srgbClr val="FFFF00"/>
                          </a:solidFill>
                        </a:rPr>
                        <a:t>Productos a consumir sin preparación culinaria</a:t>
                      </a:r>
                    </a:p>
                    <a:p>
                      <a:r>
                        <a:rPr lang="es-ES_tradnl" dirty="0" smtClean="0">
                          <a:solidFill>
                            <a:srgbClr val="FFFF00"/>
                          </a:solidFill>
                        </a:rPr>
                        <a:t>Productos “</a:t>
                      </a:r>
                      <a:r>
                        <a:rPr lang="es-ES_tradnl" dirty="0" err="1" smtClean="0">
                          <a:solidFill>
                            <a:srgbClr val="FFFF00"/>
                          </a:solidFill>
                        </a:rPr>
                        <a:t>sous</a:t>
                      </a:r>
                      <a:r>
                        <a:rPr lang="es-ES_tradnl" dirty="0" smtClean="0">
                          <a:solidFill>
                            <a:srgbClr val="FFFF00"/>
                          </a:solidFill>
                        </a:rPr>
                        <a:t> </a:t>
                      </a:r>
                      <a:r>
                        <a:rPr lang="es-ES_tradnl" dirty="0" err="1" smtClean="0">
                          <a:solidFill>
                            <a:srgbClr val="FFFF00"/>
                          </a:solidFill>
                        </a:rPr>
                        <a:t>vide</a:t>
                      </a:r>
                      <a:r>
                        <a:rPr lang="es-ES_tradnl" dirty="0" smtClean="0">
                          <a:solidFill>
                            <a:srgbClr val="FFFF00"/>
                          </a:solidFill>
                        </a:rPr>
                        <a:t>”</a:t>
                      </a:r>
                      <a:endParaRPr lang="es-ES_tradnl" dirty="0">
                        <a:solidFill>
                          <a:srgbClr val="FFFF00"/>
                        </a:solidFill>
                      </a:endParaRPr>
                    </a:p>
                  </a:txBody>
                  <a:tcPr>
                    <a:noFill/>
                  </a:tcPr>
                </a:tc>
                <a:tc>
                  <a:txBody>
                    <a:bodyPr/>
                    <a:lstStyle/>
                    <a:p>
                      <a:r>
                        <a:rPr lang="es-ES_tradnl" dirty="0" smtClean="0">
                          <a:solidFill>
                            <a:srgbClr val="FFFF00"/>
                          </a:solidFill>
                        </a:rPr>
                        <a:t>L. </a:t>
                      </a:r>
                      <a:r>
                        <a:rPr lang="es-ES_tradnl" dirty="0" err="1" smtClean="0">
                          <a:solidFill>
                            <a:srgbClr val="FFFF00"/>
                          </a:solidFill>
                        </a:rPr>
                        <a:t>Monocytogenes</a:t>
                      </a:r>
                      <a:endParaRPr lang="es-ES_tradnl" dirty="0" smtClean="0">
                        <a:solidFill>
                          <a:srgbClr val="FFFF00"/>
                        </a:solidFill>
                      </a:endParaRPr>
                    </a:p>
                    <a:p>
                      <a:r>
                        <a:rPr lang="es-ES_tradnl" dirty="0" smtClean="0">
                          <a:solidFill>
                            <a:srgbClr val="FFFF00"/>
                          </a:solidFill>
                        </a:rPr>
                        <a:t>C. </a:t>
                      </a:r>
                      <a:r>
                        <a:rPr lang="es-ES_tradnl" dirty="0" err="1" smtClean="0">
                          <a:solidFill>
                            <a:srgbClr val="FFFF00"/>
                          </a:solidFill>
                        </a:rPr>
                        <a:t>Botulinum</a:t>
                      </a:r>
                      <a:r>
                        <a:rPr lang="es-ES_tradnl" dirty="0" smtClean="0">
                          <a:solidFill>
                            <a:srgbClr val="FFFF00"/>
                          </a:solidFill>
                        </a:rPr>
                        <a:t> A,B, E y F</a:t>
                      </a:r>
                      <a:endParaRPr lang="es-ES_tradnl" dirty="0">
                        <a:solidFill>
                          <a:srgbClr val="FFFF00"/>
                        </a:solidFill>
                      </a:endParaRPr>
                    </a:p>
                  </a:txBody>
                  <a:tcPr>
                    <a:noFill/>
                  </a:tcPr>
                </a:tc>
              </a:tr>
              <a:tr h="370840">
                <a:tc>
                  <a:txBody>
                    <a:bodyPr/>
                    <a:lstStyle/>
                    <a:p>
                      <a:endParaRPr lang="es-ES_tradnl"/>
                    </a:p>
                  </a:txBody>
                  <a:tcPr>
                    <a:noFill/>
                  </a:tcPr>
                </a:tc>
                <a:tc>
                  <a:txBody>
                    <a:bodyPr/>
                    <a:lstStyle/>
                    <a:p>
                      <a:endParaRPr lang="es-ES_tradnl"/>
                    </a:p>
                  </a:txBody>
                  <a:tcPr>
                    <a:noFill/>
                  </a:tcPr>
                </a:tc>
                <a:tc>
                  <a:txBody>
                    <a:bodyPr/>
                    <a:lstStyle/>
                    <a:p>
                      <a:endParaRPr lang="es-ES_tradnl" dirty="0"/>
                    </a:p>
                  </a:txBody>
                  <a:tcP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s-ES_tradnl"/>
              <a:t>Validación</a:t>
            </a:r>
          </a:p>
        </p:txBody>
      </p:sp>
      <p:sp>
        <p:nvSpPr>
          <p:cNvPr id="18435" name="Rectangle 3"/>
          <p:cNvSpPr>
            <a:spLocks noGrp="1" noChangeArrowheads="1"/>
          </p:cNvSpPr>
          <p:nvPr>
            <p:ph type="body" idx="1"/>
          </p:nvPr>
        </p:nvSpPr>
        <p:spPr>
          <a:noFill/>
          <a:ln/>
        </p:spPr>
        <p:txBody>
          <a:bodyPr/>
          <a:lstStyle/>
          <a:p>
            <a:pPr algn="ctr">
              <a:buFont typeface="Monotype Sorts" pitchFamily="2" charset="2"/>
              <a:buNone/>
            </a:pPr>
            <a:r>
              <a:rPr lang="es-ES_tradnl" sz="2600" b="1"/>
              <a:t>Tipos de Documentación</a:t>
            </a:r>
          </a:p>
          <a:p>
            <a:pPr algn="ctr">
              <a:buFont typeface="Monotype Sorts" pitchFamily="2" charset="2"/>
              <a:buNone/>
            </a:pPr>
            <a:endParaRPr lang="es-ES_tradnl"/>
          </a:p>
          <a:p>
            <a:pPr>
              <a:buClr>
                <a:srgbClr val="33CC33"/>
              </a:buClr>
            </a:pPr>
            <a:r>
              <a:rPr lang="es-ES_tradnl"/>
              <a:t>Plan Maestro de Validación (PMV)</a:t>
            </a:r>
          </a:p>
          <a:p>
            <a:pPr>
              <a:buClr>
                <a:srgbClr val="33CC33"/>
              </a:buClr>
            </a:pPr>
            <a:r>
              <a:rPr lang="es-ES_tradnl"/>
              <a:t>Protocolos de Validación (PV)</a:t>
            </a:r>
          </a:p>
          <a:p>
            <a:pPr>
              <a:buClr>
                <a:srgbClr val="33CC33"/>
              </a:buClr>
            </a:pPr>
            <a:r>
              <a:rPr lang="es-ES_tradnl"/>
              <a:t>Informes de Validación (IV)</a:t>
            </a:r>
          </a:p>
          <a:p>
            <a:pPr>
              <a:buClr>
                <a:srgbClr val="33CC33"/>
              </a:buClr>
            </a:pPr>
            <a:r>
              <a:rPr lang="es-ES_tradnl"/>
              <a:t>Procedimientos Operativos Estándar (POEs)</a:t>
            </a:r>
          </a:p>
          <a:p>
            <a:pPr>
              <a:buClr>
                <a:schemeClr val="tx2"/>
              </a:buClr>
              <a:buFontTx/>
              <a:buChar char="•"/>
            </a:pPr>
            <a:endParaRPr lang="es-ES_tradnl"/>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363070"/>
            <a:ext cx="9144000" cy="766483"/>
          </a:xfrm>
          <a:noFill/>
          <a:ln/>
        </p:spPr>
        <p:txBody>
          <a:bodyPr>
            <a:normAutofit/>
          </a:bodyPr>
          <a:lstStyle/>
          <a:p>
            <a:r>
              <a:rPr lang="es-ES_tradnl" sz="3200" b="1" dirty="0" smtClean="0"/>
              <a:t>Informe de v</a:t>
            </a:r>
            <a:r>
              <a:rPr lang="es-ES_tradnl" sz="3200" dirty="0" smtClean="0"/>
              <a:t>alidación</a:t>
            </a:r>
            <a:endParaRPr lang="es-ES_tradnl" sz="3200" dirty="0"/>
          </a:p>
        </p:txBody>
      </p:sp>
      <p:sp>
        <p:nvSpPr>
          <p:cNvPr id="24579" name="Rectangle 3"/>
          <p:cNvSpPr>
            <a:spLocks noGrp="1" noChangeArrowheads="1"/>
          </p:cNvSpPr>
          <p:nvPr>
            <p:ph type="body" idx="1"/>
          </p:nvPr>
        </p:nvSpPr>
        <p:spPr>
          <a:noFill/>
          <a:ln/>
        </p:spPr>
        <p:txBody>
          <a:bodyPr/>
          <a:lstStyle/>
          <a:p>
            <a:pPr lvl="1">
              <a:buClr>
                <a:srgbClr val="3333CC"/>
              </a:buClr>
            </a:pPr>
            <a:r>
              <a:rPr lang="es-ES_tradnl" sz="2200" dirty="0" smtClean="0"/>
              <a:t>Título</a:t>
            </a:r>
            <a:endParaRPr lang="es-ES_tradnl" sz="2200" dirty="0"/>
          </a:p>
          <a:p>
            <a:pPr lvl="1">
              <a:buClr>
                <a:srgbClr val="3333CC"/>
              </a:buClr>
            </a:pPr>
            <a:r>
              <a:rPr lang="es-ES_tradnl" sz="2200" dirty="0"/>
              <a:t>Objetivo del estudio </a:t>
            </a:r>
          </a:p>
          <a:p>
            <a:pPr lvl="1">
              <a:buClr>
                <a:srgbClr val="3333CC"/>
              </a:buClr>
            </a:pPr>
            <a:r>
              <a:rPr lang="es-ES_tradnl" sz="2200" dirty="0"/>
              <a:t>Referencia al protocolo</a:t>
            </a:r>
          </a:p>
          <a:p>
            <a:pPr lvl="1">
              <a:buClr>
                <a:srgbClr val="3333CC"/>
              </a:buClr>
            </a:pPr>
            <a:r>
              <a:rPr lang="es-ES_tradnl" sz="2200" dirty="0"/>
              <a:t>Detalles de material</a:t>
            </a:r>
          </a:p>
          <a:p>
            <a:pPr lvl="1">
              <a:buClr>
                <a:srgbClr val="3333CC"/>
              </a:buClr>
            </a:pPr>
            <a:r>
              <a:rPr lang="es-ES_tradnl" sz="2200" dirty="0"/>
              <a:t>Equipo </a:t>
            </a:r>
          </a:p>
          <a:p>
            <a:pPr lvl="1">
              <a:buClr>
                <a:srgbClr val="3333CC"/>
              </a:buClr>
            </a:pPr>
            <a:r>
              <a:rPr lang="es-ES_tradnl" sz="2200" dirty="0"/>
              <a:t>Programas y ciclos de uso</a:t>
            </a:r>
          </a:p>
          <a:p>
            <a:pPr lvl="1">
              <a:buClr>
                <a:srgbClr val="3333CC"/>
              </a:buClr>
            </a:pPr>
            <a:r>
              <a:rPr lang="es-ES_tradnl" sz="2200" dirty="0"/>
              <a:t>Detalles de los procedimientos y métodos de análisis</a:t>
            </a:r>
            <a:endParaRPr lang="es-ES_tradnl" sz="2400" b="1" dirty="0"/>
          </a:p>
          <a:p>
            <a:pPr>
              <a:buSzTx/>
            </a:pPr>
            <a:endParaRPr lang="es-ES_tradnl" sz="2600" b="1"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Salmonella en Chocolate: Alta virulencia</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3</a:t>
            </a:fld>
            <a:endParaRPr lang="es-ES_tradnl"/>
          </a:p>
        </p:txBody>
      </p:sp>
      <p:pic>
        <p:nvPicPr>
          <p:cNvPr id="162819" name="Picture 3"/>
          <p:cNvPicPr>
            <a:picLocks noChangeAspect="1" noChangeArrowheads="1"/>
          </p:cNvPicPr>
          <p:nvPr/>
        </p:nvPicPr>
        <p:blipFill>
          <a:blip r:embed="rId3" cstate="print"/>
          <a:srcRect/>
          <a:stretch>
            <a:fillRect/>
          </a:stretch>
        </p:blipFill>
        <p:spPr bwMode="auto">
          <a:xfrm>
            <a:off x="235282" y="1228299"/>
            <a:ext cx="8740466" cy="4449170"/>
          </a:xfrm>
          <a:prstGeom prst="rect">
            <a:avLst/>
          </a:prstGeom>
          <a:noFill/>
          <a:ln w="9525">
            <a:noFill/>
            <a:miter lim="800000"/>
            <a:headEnd/>
            <a:tailEnd/>
          </a:ln>
        </p:spPr>
      </p:pic>
      <p:sp>
        <p:nvSpPr>
          <p:cNvPr id="7" name="6 CuadroTexto"/>
          <p:cNvSpPr txBox="1"/>
          <p:nvPr/>
        </p:nvSpPr>
        <p:spPr>
          <a:xfrm>
            <a:off x="191069" y="5854890"/>
            <a:ext cx="8789158" cy="523220"/>
          </a:xfrm>
          <a:prstGeom prst="rect">
            <a:avLst/>
          </a:prstGeom>
          <a:noFill/>
        </p:spPr>
        <p:txBody>
          <a:bodyPr wrap="square" rtlCol="0">
            <a:spAutoFit/>
          </a:bodyPr>
          <a:lstStyle/>
          <a:p>
            <a:r>
              <a:rPr lang="en-US" sz="1400" b="1" dirty="0" smtClean="0"/>
              <a:t>GMA “CONTROL OF </a:t>
            </a:r>
            <a:r>
              <a:rPr lang="en-US" sz="1400" b="1" i="1" dirty="0" smtClean="0"/>
              <a:t>SALMONELLA IN LOW-MOISTURE FOODS” </a:t>
            </a:r>
            <a:r>
              <a:rPr lang="es-ES_tradnl" sz="1400" b="1" dirty="0" err="1" smtClean="0"/>
              <a:t>February</a:t>
            </a:r>
            <a:r>
              <a:rPr lang="es-ES_tradnl" sz="1400" b="1" dirty="0" smtClean="0"/>
              <a:t> 4, 2009</a:t>
            </a:r>
          </a:p>
          <a:p>
            <a:r>
              <a:rPr lang="en-US" sz="1400" b="1" dirty="0" smtClean="0"/>
              <a:t>(Minor corrections March 16, 2009)</a:t>
            </a:r>
            <a:endParaRPr lang="es-ES_tradnl"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571" y="483282"/>
            <a:ext cx="8744857" cy="431118"/>
          </a:xfrm>
        </p:spPr>
        <p:txBody>
          <a:bodyPr>
            <a:normAutofit fontScale="90000"/>
          </a:bodyPr>
          <a:lstStyle/>
          <a:p>
            <a:r>
              <a:rPr lang="es-ES_tradnl" dirty="0" smtClean="0"/>
              <a:t>Productos </a:t>
            </a:r>
            <a:r>
              <a:rPr lang="es-ES_tradnl" dirty="0" err="1" smtClean="0"/>
              <a:t>sous-vide</a:t>
            </a:r>
            <a:r>
              <a:rPr lang="es-ES_tradnl" dirty="0" smtClean="0"/>
              <a:t>:  Diagrama de flujo</a:t>
            </a:r>
            <a:endParaRPr lang="es-ES_tradnl" dirty="0"/>
          </a:p>
        </p:txBody>
      </p:sp>
      <p:sp>
        <p:nvSpPr>
          <p:cNvPr id="3" name="2 Marcador de fecha"/>
          <p:cNvSpPr>
            <a:spLocks noGrp="1"/>
          </p:cNvSpPr>
          <p:nvPr>
            <p:ph type="dt" sz="half" idx="10"/>
          </p:nvPr>
        </p:nvSpPr>
        <p:spPr/>
        <p:txBody>
          <a:bodyPr/>
          <a:lstStyle/>
          <a:p>
            <a:pPr>
              <a:defRPr/>
            </a:pPr>
            <a:fld id="{A3C41CB7-94D1-4563-A800-6644196EBE3B}"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30</a:t>
            </a:fld>
            <a:endParaRPr lang="es-ES_tradnl"/>
          </a:p>
        </p:txBody>
      </p:sp>
      <p:pic>
        <p:nvPicPr>
          <p:cNvPr id="71683" name="Picture 3"/>
          <p:cNvPicPr>
            <a:picLocks noChangeAspect="1" noChangeArrowheads="1"/>
          </p:cNvPicPr>
          <p:nvPr/>
        </p:nvPicPr>
        <p:blipFill>
          <a:blip r:embed="rId3" cstate="print"/>
          <a:srcRect/>
          <a:stretch>
            <a:fillRect/>
          </a:stretch>
        </p:blipFill>
        <p:spPr bwMode="auto">
          <a:xfrm>
            <a:off x="-36050" y="1807255"/>
            <a:ext cx="4608050" cy="3693659"/>
          </a:xfrm>
          <a:prstGeom prst="rect">
            <a:avLst/>
          </a:prstGeom>
          <a:noFill/>
          <a:ln w="9525">
            <a:noFill/>
            <a:miter lim="800000"/>
            <a:headEnd/>
            <a:tailEnd/>
          </a:ln>
        </p:spPr>
      </p:pic>
      <p:pic>
        <p:nvPicPr>
          <p:cNvPr id="71684" name="Picture 4"/>
          <p:cNvPicPr>
            <a:picLocks noChangeAspect="1" noChangeArrowheads="1"/>
          </p:cNvPicPr>
          <p:nvPr/>
        </p:nvPicPr>
        <p:blipFill>
          <a:blip r:embed="rId4" cstate="print"/>
          <a:srcRect/>
          <a:stretch>
            <a:fillRect/>
          </a:stretch>
        </p:blipFill>
        <p:spPr bwMode="auto">
          <a:xfrm>
            <a:off x="4545201" y="2038577"/>
            <a:ext cx="4598799" cy="3230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Fases de la validación de procesos</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31</a:t>
            </a:fld>
            <a:endParaRPr lang="es-ES_tradnl"/>
          </a:p>
        </p:txBody>
      </p:sp>
      <p:sp>
        <p:nvSpPr>
          <p:cNvPr id="5" name="4 CuadroTexto"/>
          <p:cNvSpPr txBox="1"/>
          <p:nvPr/>
        </p:nvSpPr>
        <p:spPr>
          <a:xfrm>
            <a:off x="1828800" y="2104571"/>
            <a:ext cx="6037943" cy="1815882"/>
          </a:xfrm>
          <a:prstGeom prst="rect">
            <a:avLst/>
          </a:prstGeom>
          <a:noFill/>
        </p:spPr>
        <p:txBody>
          <a:bodyPr wrap="square" rtlCol="0">
            <a:spAutoFit/>
          </a:bodyPr>
          <a:lstStyle/>
          <a:p>
            <a:pPr>
              <a:buFont typeface="Arial" pitchFamily="34" charset="0"/>
              <a:buChar char="•"/>
            </a:pPr>
            <a:r>
              <a:rPr lang="es-ES_tradnl" sz="2800" dirty="0" smtClean="0"/>
              <a:t>Cualificación del diseño</a:t>
            </a:r>
          </a:p>
          <a:p>
            <a:pPr>
              <a:buFont typeface="Arial" pitchFamily="34" charset="0"/>
              <a:buChar char="•"/>
            </a:pPr>
            <a:r>
              <a:rPr lang="es-ES_tradnl" sz="2800" dirty="0" smtClean="0"/>
              <a:t>Cualificación de la instalación</a:t>
            </a:r>
          </a:p>
          <a:p>
            <a:pPr>
              <a:buFont typeface="Arial" pitchFamily="34" charset="0"/>
              <a:buChar char="•"/>
            </a:pPr>
            <a:r>
              <a:rPr lang="es-ES_tradnl" sz="2800" dirty="0" smtClean="0"/>
              <a:t>Cualificación operativa</a:t>
            </a:r>
          </a:p>
          <a:p>
            <a:pPr>
              <a:buFont typeface="Arial" pitchFamily="34" charset="0"/>
              <a:buChar char="•"/>
            </a:pPr>
            <a:r>
              <a:rPr lang="es-ES_tradnl" sz="2800" dirty="0" smtClean="0"/>
              <a:t>Cualificación de la efectividad</a:t>
            </a:r>
            <a:endParaRPr lang="es-ES_tradnl"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57452"/>
            <a:ext cx="8229600" cy="571500"/>
          </a:xfrm>
        </p:spPr>
        <p:txBody>
          <a:bodyPr>
            <a:normAutofit fontScale="90000"/>
          </a:bodyPr>
          <a:lstStyle/>
          <a:p>
            <a:r>
              <a:rPr lang="es-ES_tradnl" dirty="0" smtClean="0"/>
              <a:t>Ejemplos de durabilidades de productos </a:t>
            </a:r>
            <a:r>
              <a:rPr lang="es-ES_tradnl" dirty="0" err="1" smtClean="0"/>
              <a:t>sous-vide</a:t>
            </a:r>
            <a:r>
              <a:rPr lang="es-ES_tradnl" dirty="0" smtClean="0"/>
              <a:t>, basados en criterios sensoriales</a:t>
            </a:r>
            <a:endParaRPr lang="es-ES_tradnl" dirty="0"/>
          </a:p>
        </p:txBody>
      </p:sp>
      <p:sp>
        <p:nvSpPr>
          <p:cNvPr id="3" name="2 Marcador de fecha"/>
          <p:cNvSpPr>
            <a:spLocks noGrp="1"/>
          </p:cNvSpPr>
          <p:nvPr>
            <p:ph type="dt" sz="half" idx="10"/>
          </p:nvPr>
        </p:nvSpPr>
        <p:spPr/>
        <p:txBody>
          <a:bodyPr/>
          <a:lstStyle/>
          <a:p>
            <a:pPr>
              <a:defRPr/>
            </a:pPr>
            <a:fld id="{6B06A4C0-B6D7-4F9A-BCAA-C97B0CF166FF}"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32</a:t>
            </a:fld>
            <a:endParaRPr lang="es-ES_tradnl"/>
          </a:p>
        </p:txBody>
      </p:sp>
      <p:graphicFrame>
        <p:nvGraphicFramePr>
          <p:cNvPr id="5" name="4 Tabla"/>
          <p:cNvGraphicFramePr>
            <a:graphicFrameLocks noGrp="1"/>
          </p:cNvGraphicFramePr>
          <p:nvPr/>
        </p:nvGraphicFramePr>
        <p:xfrm>
          <a:off x="203200" y="1456872"/>
          <a:ext cx="8737600" cy="5000881"/>
        </p:xfrm>
        <a:graphic>
          <a:graphicData uri="http://schemas.openxmlformats.org/drawingml/2006/table">
            <a:tbl>
              <a:tblPr firstRow="1" bandRow="1">
                <a:tableStyleId>{5C22544A-7EE6-4342-B048-85BDC9FD1C3A}</a:tableStyleId>
              </a:tblPr>
              <a:tblGrid>
                <a:gridCol w="3667809"/>
                <a:gridCol w="1798501"/>
                <a:gridCol w="3271290"/>
              </a:tblGrid>
              <a:tr h="1302690">
                <a:tc>
                  <a:txBody>
                    <a:bodyPr/>
                    <a:lstStyle/>
                    <a:p>
                      <a:pPr algn="ctr"/>
                      <a:r>
                        <a:rPr lang="es-ES_tradnl" dirty="0" smtClean="0"/>
                        <a:t>Productos</a:t>
                      </a:r>
                      <a:endParaRPr lang="es-ES_tradnl" dirty="0"/>
                    </a:p>
                  </a:txBody>
                  <a:tcPr/>
                </a:tc>
                <a:tc>
                  <a:txBody>
                    <a:bodyPr/>
                    <a:lstStyle/>
                    <a:p>
                      <a:pPr algn="ctr"/>
                      <a:r>
                        <a:rPr lang="es-ES_tradnl" dirty="0" smtClean="0"/>
                        <a:t>Durabilidad sensorial (días)</a:t>
                      </a:r>
                      <a:endParaRPr lang="es-ES_tradnl" dirty="0"/>
                    </a:p>
                  </a:txBody>
                  <a:tcPr/>
                </a:tc>
                <a:tc>
                  <a:txBody>
                    <a:bodyPr/>
                    <a:lstStyle/>
                    <a:p>
                      <a:pPr algn="ctr"/>
                      <a:r>
                        <a:rPr lang="es-ES_tradnl" dirty="0" smtClean="0"/>
                        <a:t>Observaciones</a:t>
                      </a:r>
                      <a:endParaRPr lang="es-ES_tradnl" dirty="0"/>
                    </a:p>
                  </a:txBody>
                  <a:tcPr/>
                </a:tc>
              </a:tr>
              <a:tr h="528313">
                <a:tc>
                  <a:txBody>
                    <a:bodyPr/>
                    <a:lstStyle/>
                    <a:p>
                      <a:r>
                        <a:rPr lang="es-ES_tradnl" dirty="0" smtClean="0"/>
                        <a:t>Basados en carnes</a:t>
                      </a:r>
                      <a:endParaRPr lang="es-ES_tradnl" dirty="0"/>
                    </a:p>
                  </a:txBody>
                  <a:tcPr/>
                </a:tc>
                <a:tc>
                  <a:txBody>
                    <a:bodyPr/>
                    <a:lstStyle/>
                    <a:p>
                      <a:pPr algn="ctr"/>
                      <a:r>
                        <a:rPr lang="es-ES_tradnl" dirty="0" smtClean="0"/>
                        <a:t>21</a:t>
                      </a:r>
                      <a:r>
                        <a:rPr lang="es-ES_tradnl" baseline="0" dirty="0" smtClean="0"/>
                        <a:t> a 40</a:t>
                      </a:r>
                      <a:endParaRPr lang="es-ES_tradnl" dirty="0"/>
                    </a:p>
                  </a:txBody>
                  <a:tcPr/>
                </a:tc>
                <a:tc>
                  <a:txBody>
                    <a:bodyPr/>
                    <a:lstStyle/>
                    <a:p>
                      <a:pPr algn="ctr"/>
                      <a:r>
                        <a:rPr lang="es-ES_tradnl" dirty="0" smtClean="0"/>
                        <a:t>0 – 3</a:t>
                      </a:r>
                      <a:r>
                        <a:rPr lang="es-ES_tradnl" baseline="0" dirty="0" smtClean="0"/>
                        <a:t> </a:t>
                      </a:r>
                      <a:r>
                        <a:rPr lang="es-ES_tradnl" dirty="0" smtClean="0"/>
                        <a:t>ºC</a:t>
                      </a:r>
                      <a:endParaRPr lang="es-ES_tradnl" dirty="0"/>
                    </a:p>
                  </a:txBody>
                  <a:tcPr/>
                </a:tc>
              </a:tr>
              <a:tr h="528313">
                <a:tc>
                  <a:txBody>
                    <a:bodyPr/>
                    <a:lstStyle/>
                    <a:p>
                      <a:r>
                        <a:rPr lang="es-ES_tradnl" dirty="0" smtClean="0"/>
                        <a:t>Basados en pescado</a:t>
                      </a:r>
                      <a:endParaRPr lang="es-ES_tradnl" dirty="0"/>
                    </a:p>
                  </a:txBody>
                  <a:tcPr/>
                </a:tc>
                <a:tc>
                  <a:txBody>
                    <a:bodyPr/>
                    <a:lstStyle/>
                    <a:p>
                      <a:pPr algn="ctr"/>
                      <a:r>
                        <a:rPr lang="es-ES_tradnl" dirty="0" smtClean="0"/>
                        <a:t>7</a:t>
                      </a:r>
                      <a:endParaRPr lang="es-ES_tradnl" dirty="0"/>
                    </a:p>
                  </a:txBody>
                  <a:tcPr/>
                </a:tc>
                <a:tc>
                  <a:txBody>
                    <a:bodyPr/>
                    <a:lstStyle/>
                    <a:p>
                      <a:pPr algn="ctr"/>
                      <a:r>
                        <a:rPr lang="es-ES_tradnl" dirty="0" smtClean="0"/>
                        <a:t>0 – 3 ºC</a:t>
                      </a:r>
                      <a:endParaRPr lang="es-ES_tradnl" dirty="0"/>
                    </a:p>
                  </a:txBody>
                  <a:tcPr/>
                </a:tc>
              </a:tr>
              <a:tr h="528313">
                <a:tc>
                  <a:txBody>
                    <a:bodyPr/>
                    <a:lstStyle/>
                    <a:p>
                      <a:r>
                        <a:rPr lang="es-ES_tradnl" dirty="0" smtClean="0"/>
                        <a:t>Basados en </a:t>
                      </a:r>
                      <a:r>
                        <a:rPr lang="es-ES_tradnl" dirty="0" err="1" smtClean="0"/>
                        <a:t>varduras</a:t>
                      </a:r>
                      <a:endParaRPr lang="es-ES_tradnl" dirty="0"/>
                    </a:p>
                  </a:txBody>
                  <a:tcPr/>
                </a:tc>
                <a:tc>
                  <a:txBody>
                    <a:bodyPr/>
                    <a:lstStyle/>
                    <a:p>
                      <a:pPr algn="ctr"/>
                      <a:r>
                        <a:rPr lang="es-ES_tradnl" dirty="0" smtClean="0"/>
                        <a:t>7 a 20</a:t>
                      </a:r>
                      <a:endParaRPr lang="es-ES_tradnl" dirty="0"/>
                    </a:p>
                  </a:txBody>
                  <a:tcPr/>
                </a:tc>
                <a:tc>
                  <a:txBody>
                    <a:bodyPr/>
                    <a:lstStyle/>
                    <a:p>
                      <a:pPr algn="ctr"/>
                      <a:r>
                        <a:rPr lang="es-ES_tradnl" dirty="0" smtClean="0"/>
                        <a:t>0 – 3 ºC</a:t>
                      </a:r>
                      <a:endParaRPr lang="es-ES_tradnl" dirty="0"/>
                    </a:p>
                  </a:txBody>
                  <a:tcPr/>
                </a:tc>
              </a:tr>
              <a:tr h="528313">
                <a:tc>
                  <a:txBody>
                    <a:bodyPr/>
                    <a:lstStyle/>
                    <a:p>
                      <a:r>
                        <a:rPr lang="es-ES_tradnl" dirty="0" err="1" smtClean="0"/>
                        <a:t>Roast</a:t>
                      </a:r>
                      <a:r>
                        <a:rPr lang="es-ES_tradnl" dirty="0" smtClean="0"/>
                        <a:t>- </a:t>
                      </a:r>
                      <a:r>
                        <a:rPr lang="es-ES_tradnl" dirty="0" err="1" smtClean="0"/>
                        <a:t>beef</a:t>
                      </a:r>
                      <a:endParaRPr lang="es-ES_tradnl" dirty="0"/>
                    </a:p>
                  </a:txBody>
                  <a:tcPr/>
                </a:tc>
                <a:tc>
                  <a:txBody>
                    <a:bodyPr/>
                    <a:lstStyle/>
                    <a:p>
                      <a:pPr algn="ctr"/>
                      <a:r>
                        <a:rPr lang="es-ES_tradnl" dirty="0" smtClean="0"/>
                        <a:t>23</a:t>
                      </a:r>
                      <a:endParaRPr lang="es-ES_tradnl" dirty="0"/>
                    </a:p>
                  </a:txBody>
                  <a:tcPr/>
                </a:tc>
                <a:tc>
                  <a:txBody>
                    <a:bodyPr/>
                    <a:lstStyle/>
                    <a:p>
                      <a:pPr algn="ctr"/>
                      <a:endParaRPr lang="es-ES_tradnl" dirty="0"/>
                    </a:p>
                  </a:txBody>
                  <a:tcPr/>
                </a:tc>
              </a:tr>
              <a:tr h="528313">
                <a:tc>
                  <a:txBody>
                    <a:bodyPr/>
                    <a:lstStyle/>
                    <a:p>
                      <a:r>
                        <a:rPr lang="es-ES_tradnl" dirty="0" err="1" smtClean="0"/>
                        <a:t>Spaghettis</a:t>
                      </a:r>
                      <a:r>
                        <a:rPr lang="es-ES_tradnl" dirty="0" smtClean="0"/>
                        <a:t> con salsa de carne</a:t>
                      </a:r>
                      <a:endParaRPr lang="es-ES_tradnl" dirty="0"/>
                    </a:p>
                  </a:txBody>
                  <a:tcPr/>
                </a:tc>
                <a:tc>
                  <a:txBody>
                    <a:bodyPr/>
                    <a:lstStyle/>
                    <a:p>
                      <a:pPr algn="ctr"/>
                      <a:r>
                        <a:rPr lang="es-ES_tradnl" dirty="0" smtClean="0"/>
                        <a:t>35</a:t>
                      </a:r>
                      <a:endParaRPr lang="es-ES_tradnl" dirty="0"/>
                    </a:p>
                  </a:txBody>
                  <a:tcPr/>
                </a:tc>
                <a:tc>
                  <a:txBody>
                    <a:bodyPr/>
                    <a:lstStyle/>
                    <a:p>
                      <a:pPr algn="ctr"/>
                      <a:endParaRPr lang="es-ES_tradnl" dirty="0"/>
                    </a:p>
                  </a:txBody>
                  <a:tcPr/>
                </a:tc>
              </a:tr>
              <a:tr h="528313">
                <a:tc>
                  <a:txBody>
                    <a:bodyPr/>
                    <a:lstStyle/>
                    <a:p>
                      <a:endParaRPr lang="es-ES_tradnl" dirty="0"/>
                    </a:p>
                  </a:txBody>
                  <a:tcPr/>
                </a:tc>
                <a:tc>
                  <a:txBody>
                    <a:bodyPr/>
                    <a:lstStyle/>
                    <a:p>
                      <a:pPr algn="ctr"/>
                      <a:endParaRPr lang="es-ES_tradnl" dirty="0"/>
                    </a:p>
                  </a:txBody>
                  <a:tcPr/>
                </a:tc>
                <a:tc>
                  <a:txBody>
                    <a:bodyPr/>
                    <a:lstStyle/>
                    <a:p>
                      <a:pPr algn="ctr"/>
                      <a:endParaRPr lang="es-ES_tradnl" dirty="0"/>
                    </a:p>
                  </a:txBody>
                  <a:tcPr/>
                </a:tc>
              </a:tr>
              <a:tr h="528313">
                <a:tc>
                  <a:txBody>
                    <a:bodyPr/>
                    <a:lstStyle/>
                    <a:p>
                      <a:endParaRPr lang="es-ES_tradnl" dirty="0"/>
                    </a:p>
                  </a:txBody>
                  <a:tcPr>
                    <a:lnB w="12700" cap="flat" cmpd="sng" algn="ctr">
                      <a:solidFill>
                        <a:schemeClr val="tx1"/>
                      </a:solidFill>
                      <a:prstDash val="solid"/>
                      <a:round/>
                      <a:headEnd type="none" w="med" len="med"/>
                      <a:tailEnd type="none" w="med" len="med"/>
                    </a:lnB>
                  </a:tcPr>
                </a:tc>
                <a:tc>
                  <a:txBody>
                    <a:bodyPr/>
                    <a:lstStyle/>
                    <a:p>
                      <a:pPr algn="ctr"/>
                      <a:endParaRPr lang="es-ES_tradnl" dirty="0"/>
                    </a:p>
                  </a:txBody>
                  <a:tcPr>
                    <a:lnB w="12700" cap="flat" cmpd="sng" algn="ctr">
                      <a:solidFill>
                        <a:schemeClr val="tx1"/>
                      </a:solidFill>
                      <a:prstDash val="solid"/>
                      <a:round/>
                      <a:headEnd type="none" w="med" len="med"/>
                      <a:tailEnd type="none" w="med" len="med"/>
                    </a:lnB>
                  </a:tcPr>
                </a:tc>
                <a:tc>
                  <a:txBody>
                    <a:bodyPr/>
                    <a:lstStyle/>
                    <a:p>
                      <a:pPr algn="ctr"/>
                      <a:endParaRPr lang="es-ES_tradnl" dirty="0"/>
                    </a:p>
                  </a:txBody>
                  <a:tcPr>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38"/>
            <a:ext cx="8229600" cy="571500"/>
          </a:xfrm>
        </p:spPr>
        <p:txBody>
          <a:bodyPr>
            <a:normAutofit fontScale="90000"/>
          </a:bodyPr>
          <a:lstStyle/>
          <a:p>
            <a:r>
              <a:rPr lang="es-ES_tradnl" dirty="0" smtClean="0"/>
              <a:t>Recomendaciones sobre tratamiento térmico y durabilidad de productos </a:t>
            </a:r>
            <a:r>
              <a:rPr lang="es-ES_tradnl" dirty="0" err="1" smtClean="0"/>
              <a:t>sous</a:t>
            </a:r>
            <a:r>
              <a:rPr lang="es-ES_tradnl" dirty="0" smtClean="0"/>
              <a:t>- </a:t>
            </a:r>
            <a:r>
              <a:rPr lang="es-ES_tradnl" dirty="0" err="1" smtClean="0"/>
              <a:t>vide</a:t>
            </a:r>
            <a:endParaRPr lang="es-ES_tradnl" dirty="0"/>
          </a:p>
        </p:txBody>
      </p:sp>
      <p:sp>
        <p:nvSpPr>
          <p:cNvPr id="3" name="2 Marcador de fecha"/>
          <p:cNvSpPr>
            <a:spLocks noGrp="1"/>
          </p:cNvSpPr>
          <p:nvPr>
            <p:ph type="dt" sz="half" idx="10"/>
          </p:nvPr>
        </p:nvSpPr>
        <p:spPr/>
        <p:txBody>
          <a:bodyPr/>
          <a:lstStyle/>
          <a:p>
            <a:pPr>
              <a:defRPr/>
            </a:pPr>
            <a:fld id="{B7296C8F-1292-4273-B162-A878B4DCC100}"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33</a:t>
            </a:fld>
            <a:endParaRPr lang="es-ES_tradnl"/>
          </a:p>
        </p:txBody>
      </p:sp>
      <p:pic>
        <p:nvPicPr>
          <p:cNvPr id="72706" name="Picture 2"/>
          <p:cNvPicPr>
            <a:picLocks noChangeAspect="1" noChangeArrowheads="1"/>
          </p:cNvPicPr>
          <p:nvPr/>
        </p:nvPicPr>
        <p:blipFill>
          <a:blip r:embed="rId3" cstate="print"/>
          <a:srcRect/>
          <a:stretch>
            <a:fillRect/>
          </a:stretch>
        </p:blipFill>
        <p:spPr bwMode="auto">
          <a:xfrm>
            <a:off x="653142" y="1437344"/>
            <a:ext cx="7837716" cy="4791695"/>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Temperaturas mínimas de crecimiento</a:t>
            </a:r>
            <a:endParaRPr lang="es-ES_tradnl" dirty="0"/>
          </a:p>
        </p:txBody>
      </p:sp>
      <p:sp>
        <p:nvSpPr>
          <p:cNvPr id="3" name="2 Marcador de fecha"/>
          <p:cNvSpPr>
            <a:spLocks noGrp="1"/>
          </p:cNvSpPr>
          <p:nvPr>
            <p:ph type="dt" sz="half" idx="10"/>
          </p:nvPr>
        </p:nvSpPr>
        <p:spPr/>
        <p:txBody>
          <a:bodyPr/>
          <a:lstStyle/>
          <a:p>
            <a:pPr>
              <a:defRPr/>
            </a:pPr>
            <a:fld id="{1176448E-7B21-44BD-96CF-D05B61F3E154}"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34</a:t>
            </a:fld>
            <a:endParaRPr lang="es-ES_tradnl"/>
          </a:p>
        </p:txBody>
      </p:sp>
      <p:pic>
        <p:nvPicPr>
          <p:cNvPr id="73730" name="Picture 2"/>
          <p:cNvPicPr>
            <a:picLocks noChangeAspect="1" noChangeArrowheads="1"/>
          </p:cNvPicPr>
          <p:nvPr/>
        </p:nvPicPr>
        <p:blipFill>
          <a:blip r:embed="rId3" cstate="print"/>
          <a:srcRect/>
          <a:stretch>
            <a:fillRect/>
          </a:stretch>
        </p:blipFill>
        <p:spPr bwMode="auto">
          <a:xfrm>
            <a:off x="1039812" y="1589767"/>
            <a:ext cx="7692034" cy="4375604"/>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671967"/>
            <a:ext cx="9144000" cy="571500"/>
          </a:xfrm>
        </p:spPr>
        <p:txBody>
          <a:bodyPr>
            <a:normAutofit fontScale="90000"/>
          </a:bodyPr>
          <a:lstStyle/>
          <a:p>
            <a:r>
              <a:rPr lang="es-ES_tradnl" dirty="0" smtClean="0"/>
              <a:t>Temperaturas medias en armarios frigoríficos de detallistas griegos</a:t>
            </a:r>
            <a:endParaRPr lang="es-ES_tradnl" dirty="0"/>
          </a:p>
        </p:txBody>
      </p:sp>
      <p:sp>
        <p:nvSpPr>
          <p:cNvPr id="3" name="2 Marcador de fecha"/>
          <p:cNvSpPr>
            <a:spLocks noGrp="1"/>
          </p:cNvSpPr>
          <p:nvPr>
            <p:ph type="dt" sz="half" idx="10"/>
          </p:nvPr>
        </p:nvSpPr>
        <p:spPr/>
        <p:txBody>
          <a:bodyPr/>
          <a:lstStyle/>
          <a:p>
            <a:pPr>
              <a:defRPr/>
            </a:pPr>
            <a:fld id="{DC9F1BF3-96F8-4182-A32D-181C9F6299B4}"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35</a:t>
            </a:fld>
            <a:endParaRPr lang="es-ES_tradnl"/>
          </a:p>
        </p:txBody>
      </p:sp>
      <p:pic>
        <p:nvPicPr>
          <p:cNvPr id="75778" name="Picture 2"/>
          <p:cNvPicPr>
            <a:picLocks noChangeAspect="1" noChangeArrowheads="1"/>
          </p:cNvPicPr>
          <p:nvPr/>
        </p:nvPicPr>
        <p:blipFill>
          <a:blip r:embed="rId3" cstate="print"/>
          <a:srcRect/>
          <a:stretch>
            <a:fillRect/>
          </a:stretch>
        </p:blipFill>
        <p:spPr bwMode="auto">
          <a:xfrm>
            <a:off x="800099" y="1489075"/>
            <a:ext cx="6856408" cy="3866696"/>
          </a:xfrm>
          <a:prstGeom prst="rect">
            <a:avLst/>
          </a:prstGeom>
          <a:noFill/>
          <a:ln w="9525">
            <a:noFill/>
            <a:miter lim="800000"/>
            <a:headEnd/>
            <a:tailEnd/>
          </a:ln>
        </p:spPr>
      </p:pic>
      <p:sp>
        <p:nvSpPr>
          <p:cNvPr id="6" name="5 CuadroTexto"/>
          <p:cNvSpPr txBox="1"/>
          <p:nvPr/>
        </p:nvSpPr>
        <p:spPr>
          <a:xfrm>
            <a:off x="188685" y="5500915"/>
            <a:ext cx="8766629" cy="738664"/>
          </a:xfrm>
          <a:prstGeom prst="rect">
            <a:avLst/>
          </a:prstGeom>
          <a:noFill/>
        </p:spPr>
        <p:txBody>
          <a:bodyPr wrap="square" rtlCol="0">
            <a:spAutoFit/>
          </a:bodyPr>
          <a:lstStyle/>
          <a:p>
            <a:r>
              <a:rPr lang="es-ES_tradnl" sz="1400" dirty="0" err="1"/>
              <a:t>Konstantinos</a:t>
            </a:r>
            <a:r>
              <a:rPr lang="es-ES_tradnl" sz="1400" dirty="0"/>
              <a:t> </a:t>
            </a:r>
            <a:r>
              <a:rPr lang="es-ES_tradnl" sz="1400" dirty="0" err="1" smtClean="0"/>
              <a:t>Koutsoumanis</a:t>
            </a:r>
            <a:r>
              <a:rPr lang="es-ES_tradnl" sz="1400" dirty="0" smtClean="0"/>
              <a:t> </a:t>
            </a:r>
            <a:r>
              <a:rPr lang="es-ES_tradnl" sz="1400" dirty="0"/>
              <a:t>and </a:t>
            </a:r>
            <a:r>
              <a:rPr lang="es-ES_tradnl" sz="1400" dirty="0" err="1"/>
              <a:t>Apostolos</a:t>
            </a:r>
            <a:r>
              <a:rPr lang="es-ES_tradnl" sz="1400" dirty="0"/>
              <a:t> S. </a:t>
            </a:r>
            <a:r>
              <a:rPr lang="es-ES_tradnl" sz="1400" dirty="0" err="1" smtClean="0"/>
              <a:t>Angelidis</a:t>
            </a:r>
            <a:r>
              <a:rPr lang="es-ES_tradnl" sz="1400" dirty="0" smtClean="0"/>
              <a:t>  (2007) “</a:t>
            </a:r>
            <a:r>
              <a:rPr lang="en-US" sz="1400" dirty="0"/>
              <a:t>Probabilistic Modeling Approach for Evaluating the </a:t>
            </a:r>
            <a:r>
              <a:rPr lang="en-US" sz="1400" dirty="0" smtClean="0"/>
              <a:t>Compliance of </a:t>
            </a:r>
            <a:r>
              <a:rPr lang="en-US" sz="1400" dirty="0"/>
              <a:t>Ready-To-Eat Foods with New European Union </a:t>
            </a:r>
            <a:r>
              <a:rPr lang="en-US" sz="1400" dirty="0" smtClean="0"/>
              <a:t>Safety </a:t>
            </a:r>
            <a:r>
              <a:rPr lang="es-ES_tradnl" sz="1400" dirty="0" err="1" smtClean="0"/>
              <a:t>Criteria</a:t>
            </a:r>
            <a:r>
              <a:rPr lang="es-ES_tradnl" sz="1400" dirty="0" smtClean="0"/>
              <a:t> </a:t>
            </a:r>
            <a:r>
              <a:rPr lang="es-ES_tradnl" sz="1400" dirty="0" err="1"/>
              <a:t>for</a:t>
            </a:r>
            <a:r>
              <a:rPr lang="es-ES_tradnl" sz="1400" dirty="0"/>
              <a:t> Listeria </a:t>
            </a:r>
            <a:r>
              <a:rPr lang="es-ES_tradnl" sz="1400" dirty="0" err="1" smtClean="0"/>
              <a:t>monocytogenes</a:t>
            </a:r>
            <a:r>
              <a:rPr lang="es-ES_tradnl" sz="1400" dirty="0" smtClean="0"/>
              <a:t>” ; </a:t>
            </a:r>
            <a:r>
              <a:rPr lang="en-US" sz="1400" dirty="0" smtClean="0"/>
              <a:t>APPLIED </a:t>
            </a:r>
            <a:r>
              <a:rPr lang="en-US" sz="1400" dirty="0"/>
              <a:t>AND ENVIRONMENTAL MICROBIOLOGY, Aug. 2007, p. 4996–5004 </a:t>
            </a:r>
            <a:endParaRPr lang="es-ES_tradnl" sz="1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Temperaturas de armarios frigoríficos</a:t>
            </a:r>
            <a:endParaRPr lang="es-ES_tradnl" dirty="0"/>
          </a:p>
        </p:txBody>
      </p:sp>
      <p:sp>
        <p:nvSpPr>
          <p:cNvPr id="3" name="2 Marcador de fecha"/>
          <p:cNvSpPr>
            <a:spLocks noGrp="1"/>
          </p:cNvSpPr>
          <p:nvPr>
            <p:ph type="dt" sz="half" idx="10"/>
          </p:nvPr>
        </p:nvSpPr>
        <p:spPr/>
        <p:txBody>
          <a:bodyPr/>
          <a:lstStyle/>
          <a:p>
            <a:pPr>
              <a:defRPr/>
            </a:pPr>
            <a:fld id="{51B1BC93-A065-457A-93BE-0AF9DD6F7481}"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36</a:t>
            </a:fld>
            <a:endParaRPr lang="es-ES_tradnl"/>
          </a:p>
        </p:txBody>
      </p:sp>
      <p:pic>
        <p:nvPicPr>
          <p:cNvPr id="5" name="Picture 27"/>
          <p:cNvPicPr>
            <a:picLocks noChangeAspect="1" noChangeArrowheads="1"/>
          </p:cNvPicPr>
          <p:nvPr/>
        </p:nvPicPr>
        <p:blipFill>
          <a:blip r:embed="rId3" cstate="print"/>
          <a:srcRect/>
          <a:stretch>
            <a:fillRect/>
          </a:stretch>
        </p:blipFill>
        <p:spPr bwMode="auto">
          <a:xfrm>
            <a:off x="1553028" y="1414462"/>
            <a:ext cx="5486399" cy="4029075"/>
          </a:xfrm>
          <a:prstGeom prst="rect">
            <a:avLst/>
          </a:prstGeom>
          <a:noFill/>
          <a:ln w="9525">
            <a:noFill/>
            <a:miter lim="800000"/>
            <a:headEnd/>
            <a:tailEnd/>
          </a:ln>
        </p:spPr>
      </p:pic>
      <p:sp>
        <p:nvSpPr>
          <p:cNvPr id="6" name="5 CuadroTexto"/>
          <p:cNvSpPr txBox="1"/>
          <p:nvPr/>
        </p:nvSpPr>
        <p:spPr>
          <a:xfrm>
            <a:off x="203200" y="5549957"/>
            <a:ext cx="8737600" cy="846386"/>
          </a:xfrm>
          <a:prstGeom prst="rect">
            <a:avLst/>
          </a:prstGeom>
          <a:noFill/>
        </p:spPr>
        <p:txBody>
          <a:bodyPr wrap="square" rtlCol="0">
            <a:spAutoFit/>
          </a:bodyPr>
          <a:lstStyle/>
          <a:p>
            <a:pPr algn="ctr">
              <a:spcBef>
                <a:spcPct val="50000"/>
              </a:spcBef>
              <a:defRPr/>
            </a:pPr>
            <a:r>
              <a:rPr lang="en-US" sz="1400" b="1" dirty="0" smtClean="0">
                <a:solidFill>
                  <a:schemeClr val="accent1"/>
                </a:solidFill>
                <a:latin typeface="Verdana" pitchFamily="34" charset="0"/>
                <a:ea typeface="Verdana" pitchFamily="34" charset="0"/>
                <a:cs typeface="Verdana" pitchFamily="34" charset="0"/>
              </a:rPr>
              <a:t>Kostas </a:t>
            </a:r>
            <a:r>
              <a:rPr lang="en-US" sz="1400" b="1" dirty="0" err="1" smtClean="0">
                <a:solidFill>
                  <a:schemeClr val="accent1"/>
                </a:solidFill>
                <a:latin typeface="Verdana" pitchFamily="34" charset="0"/>
                <a:ea typeface="Verdana" pitchFamily="34" charset="0"/>
                <a:cs typeface="Verdana" pitchFamily="34" charset="0"/>
              </a:rPr>
              <a:t>Koutsoumanis</a:t>
            </a:r>
            <a:r>
              <a:rPr lang="en-US" sz="1400" b="1" dirty="0" smtClean="0">
                <a:solidFill>
                  <a:schemeClr val="accent1"/>
                </a:solidFill>
                <a:latin typeface="Verdana" pitchFamily="34" charset="0"/>
                <a:ea typeface="Verdana" pitchFamily="34" charset="0"/>
                <a:cs typeface="Verdana" pitchFamily="34" charset="0"/>
              </a:rPr>
              <a:t> </a:t>
            </a:r>
            <a:r>
              <a:rPr lang="en-US" sz="1400" b="1" dirty="0">
                <a:solidFill>
                  <a:srgbClr val="FFFF99"/>
                </a:solidFill>
                <a:effectLst>
                  <a:outerShdw blurRad="38100" dist="38100" dir="2700000" algn="tl">
                    <a:srgbClr val="000000"/>
                  </a:outerShdw>
                </a:effectLst>
                <a:latin typeface="Verdana" pitchFamily="34" charset="0"/>
                <a:ea typeface="Verdana" pitchFamily="34" charset="0"/>
                <a:cs typeface="Verdana" pitchFamily="34" charset="0"/>
              </a:rPr>
              <a:t>“Safety and self life assessment of meat </a:t>
            </a:r>
            <a:r>
              <a:rPr lang="en-US" sz="1400" b="1" dirty="0" smtClean="0">
                <a:solidFill>
                  <a:srgbClr val="FFFF99"/>
                </a:solidFill>
                <a:effectLst>
                  <a:outerShdw blurRad="38100" dist="38100" dir="2700000" algn="tl">
                    <a:srgbClr val="000000"/>
                  </a:outerShdw>
                </a:effectLst>
                <a:latin typeface="Verdana" pitchFamily="34" charset="0"/>
                <a:ea typeface="Verdana" pitchFamily="34" charset="0"/>
                <a:cs typeface="Verdana" pitchFamily="34" charset="0"/>
              </a:rPr>
              <a:t>products in Europe” (</a:t>
            </a:r>
            <a:r>
              <a:rPr lang="en-GB" sz="1400" b="1" i="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Development and application of a TTI based Safety Monitoring </a:t>
            </a:r>
            <a:endParaRPr lang="en-US" sz="1400" b="1" i="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endParaRPr>
          </a:p>
          <a:p>
            <a:pPr algn="ctr">
              <a:spcBef>
                <a:spcPct val="50000"/>
              </a:spcBef>
              <a:defRPr/>
            </a:pPr>
            <a:r>
              <a:rPr lang="en-GB" sz="1400" b="1" i="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and Assurance System for Chilled Meat Products- </a:t>
            </a:r>
            <a:r>
              <a:rPr lang="el-GR" sz="1400" b="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 </a:t>
            </a:r>
            <a:r>
              <a:rPr lang="en-US" sz="1400" b="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Project</a:t>
            </a:r>
            <a:r>
              <a:rPr lang="en-GB" sz="1400" b="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 </a:t>
            </a:r>
            <a:r>
              <a:rPr lang="en-US" sz="1400" b="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N</a:t>
            </a:r>
            <a:r>
              <a:rPr lang="el-GR" sz="1400" b="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 </a:t>
            </a:r>
            <a:r>
              <a:rPr lang="en-US" sz="1400" b="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QLK</a:t>
            </a:r>
            <a:r>
              <a:rPr lang="el-GR" sz="1400" b="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1-</a:t>
            </a:r>
            <a:r>
              <a:rPr lang="en-US" sz="1400" b="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CT</a:t>
            </a:r>
            <a:r>
              <a:rPr lang="el-GR" sz="1400" b="1" dirty="0" smtClean="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2002-02545</a:t>
            </a:r>
            <a:endParaRPr lang="es-ES_tradnl" sz="1400" dirty="0">
              <a:latin typeface="Verdana" pitchFamily="34" charset="0"/>
              <a:ea typeface="Verdana" pitchFamily="34" charset="0"/>
              <a:cs typeface="Verdana"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2686" y="361406"/>
            <a:ext cx="7470648" cy="1143000"/>
          </a:xfrm>
        </p:spPr>
        <p:txBody>
          <a:bodyPr>
            <a:normAutofit/>
          </a:bodyPr>
          <a:lstStyle/>
          <a:p>
            <a:r>
              <a:rPr lang="es-ES_tradnl" dirty="0" smtClean="0"/>
              <a:t>Temperaturas de armarios frigoríficos</a:t>
            </a:r>
            <a:endParaRPr lang="es-ES_tradnl" dirty="0"/>
          </a:p>
        </p:txBody>
      </p:sp>
      <p:sp>
        <p:nvSpPr>
          <p:cNvPr id="3" name="2 Marcador de fecha"/>
          <p:cNvSpPr>
            <a:spLocks noGrp="1"/>
          </p:cNvSpPr>
          <p:nvPr>
            <p:ph type="dt" sz="half" idx="10"/>
          </p:nvPr>
        </p:nvSpPr>
        <p:spPr/>
        <p:txBody>
          <a:bodyPr/>
          <a:lstStyle/>
          <a:p>
            <a:pPr>
              <a:defRPr/>
            </a:pPr>
            <a:fld id="{F075C466-257D-4764-A956-D2B4607BCF64}"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37</a:t>
            </a:fld>
            <a:endParaRPr lang="es-ES_tradnl"/>
          </a:p>
        </p:txBody>
      </p:sp>
      <p:pic>
        <p:nvPicPr>
          <p:cNvPr id="5" name="Picture 17"/>
          <p:cNvPicPr>
            <a:picLocks noChangeAspect="1" noChangeArrowheads="1"/>
          </p:cNvPicPr>
          <p:nvPr/>
        </p:nvPicPr>
        <p:blipFill>
          <a:blip r:embed="rId3" cstate="print"/>
          <a:srcRect/>
          <a:stretch>
            <a:fillRect/>
          </a:stretch>
        </p:blipFill>
        <p:spPr bwMode="auto">
          <a:xfrm>
            <a:off x="1295399" y="1308893"/>
            <a:ext cx="6994649" cy="4525850"/>
          </a:xfrm>
          <a:prstGeom prst="rect">
            <a:avLst/>
          </a:prstGeom>
          <a:noFill/>
          <a:ln w="9525">
            <a:noFill/>
            <a:miter lim="800000"/>
            <a:headEnd/>
            <a:tailEnd/>
          </a:ln>
        </p:spPr>
      </p:pic>
      <p:sp>
        <p:nvSpPr>
          <p:cNvPr id="6" name="5 CuadroTexto"/>
          <p:cNvSpPr txBox="1"/>
          <p:nvPr/>
        </p:nvSpPr>
        <p:spPr>
          <a:xfrm>
            <a:off x="203200" y="5840241"/>
            <a:ext cx="8737600" cy="646331"/>
          </a:xfrm>
          <a:prstGeom prst="rect">
            <a:avLst/>
          </a:prstGeom>
          <a:noFill/>
        </p:spPr>
        <p:txBody>
          <a:bodyPr wrap="square" rtlCol="0">
            <a:spAutoFit/>
          </a:bodyPr>
          <a:lstStyle/>
          <a:p>
            <a:pPr algn="just">
              <a:spcBef>
                <a:spcPct val="50000"/>
              </a:spcBef>
              <a:defRPr/>
            </a:pPr>
            <a:r>
              <a:rPr lang="en-US" sz="1200" dirty="0" smtClean="0">
                <a:solidFill>
                  <a:schemeClr val="accent1"/>
                </a:solidFill>
                <a:latin typeface="Verdana" pitchFamily="34" charset="0"/>
                <a:ea typeface="Verdana" pitchFamily="34" charset="0"/>
                <a:cs typeface="Verdana" pitchFamily="34" charset="0"/>
              </a:rPr>
              <a:t>Kostas </a:t>
            </a:r>
            <a:r>
              <a:rPr lang="en-US" sz="1200" dirty="0" err="1" smtClean="0">
                <a:solidFill>
                  <a:schemeClr val="accent1"/>
                </a:solidFill>
                <a:latin typeface="Verdana" pitchFamily="34" charset="0"/>
                <a:ea typeface="Verdana" pitchFamily="34" charset="0"/>
                <a:cs typeface="Verdana" pitchFamily="34" charset="0"/>
              </a:rPr>
              <a:t>Koutsoumanis</a:t>
            </a:r>
            <a:r>
              <a:rPr lang="en-US" sz="1200" dirty="0" smtClean="0">
                <a:solidFill>
                  <a:schemeClr val="accent1"/>
                </a:solidFill>
                <a:latin typeface="Verdana" pitchFamily="34" charset="0"/>
                <a:ea typeface="Verdana" pitchFamily="34" charset="0"/>
                <a:cs typeface="Verdana" pitchFamily="34" charset="0"/>
              </a:rPr>
              <a:t> </a:t>
            </a:r>
            <a:r>
              <a:rPr lang="en-US" sz="1200" dirty="0">
                <a:solidFill>
                  <a:srgbClr val="FFFF99"/>
                </a:solidFill>
                <a:effectLst>
                  <a:outerShdw blurRad="38100" dist="38100" dir="2700000" algn="tl">
                    <a:srgbClr val="000000"/>
                  </a:outerShdw>
                </a:effectLst>
                <a:latin typeface="Verdana" pitchFamily="34" charset="0"/>
                <a:ea typeface="Verdana" pitchFamily="34" charset="0"/>
                <a:cs typeface="Verdana" pitchFamily="34" charset="0"/>
              </a:rPr>
              <a:t>“Safety and self life assessment of meat </a:t>
            </a:r>
            <a:r>
              <a:rPr lang="en-US" sz="1200" dirty="0" smtClean="0">
                <a:solidFill>
                  <a:srgbClr val="FFFF99"/>
                </a:solidFill>
                <a:effectLst>
                  <a:outerShdw blurRad="38100" dist="38100" dir="2700000" algn="tl">
                    <a:srgbClr val="000000"/>
                  </a:outerShdw>
                </a:effectLst>
                <a:latin typeface="Verdana" pitchFamily="34" charset="0"/>
                <a:ea typeface="Verdana" pitchFamily="34" charset="0"/>
                <a:cs typeface="Verdana" pitchFamily="34" charset="0"/>
              </a:rPr>
              <a:t>products in Europe” (</a:t>
            </a:r>
            <a:r>
              <a:rPr lang="en-GB" sz="1200" i="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Development and application of a TTI based Safety Monitoring </a:t>
            </a:r>
            <a:r>
              <a:rPr lang="en-GB" sz="1200" i="1" dirty="0" smtClean="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and </a:t>
            </a:r>
            <a:r>
              <a:rPr lang="en-GB" sz="1200" i="1"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Assurance System for Chilled Meat Products- </a:t>
            </a:r>
            <a:r>
              <a:rPr lang="el-GR" sz="1200"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 </a:t>
            </a:r>
            <a:r>
              <a:rPr lang="en-US" sz="1200"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Project</a:t>
            </a:r>
            <a:r>
              <a:rPr lang="en-GB" sz="1200"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 </a:t>
            </a:r>
            <a:r>
              <a:rPr lang="en-US" sz="1200"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N</a:t>
            </a:r>
            <a:r>
              <a:rPr lang="el-GR" sz="1200"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 </a:t>
            </a:r>
            <a:r>
              <a:rPr lang="en-US" sz="1200"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QLK</a:t>
            </a:r>
            <a:r>
              <a:rPr lang="el-GR" sz="1200"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1-</a:t>
            </a:r>
            <a:r>
              <a:rPr lang="en-US" sz="1200" dirty="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CT</a:t>
            </a:r>
            <a:r>
              <a:rPr lang="el-GR" sz="1200" dirty="0" smtClean="0">
                <a:solidFill>
                  <a:schemeClr val="accent1"/>
                </a:solidFill>
                <a:effectLst>
                  <a:outerShdw blurRad="38100" dist="38100" dir="2700000" algn="tl">
                    <a:srgbClr val="000000"/>
                  </a:outerShdw>
                </a:effectLst>
                <a:latin typeface="Verdana" pitchFamily="34" charset="0"/>
                <a:ea typeface="Verdana" pitchFamily="34" charset="0"/>
                <a:cs typeface="Verdana" pitchFamily="34" charset="0"/>
              </a:rPr>
              <a:t>2002-02545</a:t>
            </a:r>
            <a:endParaRPr lang="es-ES_tradnl" sz="1200" dirty="0">
              <a:latin typeface="Verdana" pitchFamily="34" charset="0"/>
              <a:ea typeface="Verdana" pitchFamily="34" charset="0"/>
              <a:cs typeface="Verdana"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846138"/>
            <a:ext cx="9144000" cy="571500"/>
          </a:xfrm>
        </p:spPr>
        <p:txBody>
          <a:bodyPr>
            <a:normAutofit fontScale="90000"/>
          </a:bodyPr>
          <a:lstStyle/>
          <a:p>
            <a:r>
              <a:rPr lang="es-ES_tradnl" dirty="0" smtClean="0"/>
              <a:t>Resistencia térmica de L. </a:t>
            </a:r>
            <a:r>
              <a:rPr lang="es-ES_tradnl" dirty="0" err="1" smtClean="0"/>
              <a:t>monocytogenes</a:t>
            </a:r>
            <a:r>
              <a:rPr lang="es-ES_tradnl" dirty="0" smtClean="0"/>
              <a:t> (1/2)</a:t>
            </a:r>
            <a:endParaRPr lang="es-ES_tradnl" dirty="0"/>
          </a:p>
        </p:txBody>
      </p:sp>
      <p:sp>
        <p:nvSpPr>
          <p:cNvPr id="3" name="2 Marcador de fecha"/>
          <p:cNvSpPr>
            <a:spLocks noGrp="1"/>
          </p:cNvSpPr>
          <p:nvPr>
            <p:ph type="dt" sz="half" idx="10"/>
          </p:nvPr>
        </p:nvSpPr>
        <p:spPr/>
        <p:txBody>
          <a:bodyPr/>
          <a:lstStyle/>
          <a:p>
            <a:pPr>
              <a:defRPr/>
            </a:pPr>
            <a:fld id="{196F1C96-5F1C-4DF6-8248-03DBD65432A5}"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38</a:t>
            </a:fld>
            <a:endParaRPr lang="es-ES_tradnl"/>
          </a:p>
        </p:txBody>
      </p:sp>
      <p:pic>
        <p:nvPicPr>
          <p:cNvPr id="74754" name="Picture 2"/>
          <p:cNvPicPr>
            <a:picLocks noChangeAspect="1" noChangeArrowheads="1"/>
          </p:cNvPicPr>
          <p:nvPr/>
        </p:nvPicPr>
        <p:blipFill>
          <a:blip r:embed="rId3" cstate="print"/>
          <a:srcRect/>
          <a:stretch>
            <a:fillRect/>
          </a:stretch>
        </p:blipFill>
        <p:spPr bwMode="auto">
          <a:xfrm>
            <a:off x="863468" y="1654628"/>
            <a:ext cx="7417064" cy="4093029"/>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657452"/>
            <a:ext cx="9144000" cy="571500"/>
          </a:xfrm>
        </p:spPr>
        <p:txBody>
          <a:bodyPr>
            <a:normAutofit fontScale="90000"/>
          </a:bodyPr>
          <a:lstStyle/>
          <a:p>
            <a:r>
              <a:rPr lang="es-ES_tradnl" dirty="0" smtClean="0"/>
              <a:t>Resistencia térmica de L. </a:t>
            </a:r>
            <a:r>
              <a:rPr lang="es-ES_tradnl" dirty="0" err="1" smtClean="0"/>
              <a:t>monocytogenes</a:t>
            </a:r>
            <a:r>
              <a:rPr lang="es-ES_tradnl" dirty="0" smtClean="0"/>
              <a:t> (2/2)</a:t>
            </a:r>
            <a:endParaRPr lang="es-ES_tradnl" dirty="0"/>
          </a:p>
        </p:txBody>
      </p:sp>
      <p:sp>
        <p:nvSpPr>
          <p:cNvPr id="3" name="2 Marcador de fecha"/>
          <p:cNvSpPr>
            <a:spLocks noGrp="1"/>
          </p:cNvSpPr>
          <p:nvPr>
            <p:ph type="dt" sz="half" idx="10"/>
          </p:nvPr>
        </p:nvSpPr>
        <p:spPr/>
        <p:txBody>
          <a:bodyPr/>
          <a:lstStyle/>
          <a:p>
            <a:pPr>
              <a:defRPr/>
            </a:pPr>
            <a:fld id="{2C93BD20-541E-49EC-8EB5-B869C78DE30E}" type="datetime1">
              <a:rPr lang="es-ES_tradnl" smtClean="0"/>
              <a:pPr>
                <a:defRPr/>
              </a:pPr>
              <a:t>15/05/2011</a:t>
            </a:fld>
            <a:endParaRPr lang="es-ES_tradnl"/>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39</a:t>
            </a:fld>
            <a:endParaRPr lang="es-ES_tradnl"/>
          </a:p>
        </p:txBody>
      </p:sp>
      <p:graphicFrame>
        <p:nvGraphicFramePr>
          <p:cNvPr id="5" name="1 Gráfico"/>
          <p:cNvGraphicFramePr/>
          <p:nvPr/>
        </p:nvGraphicFramePr>
        <p:xfrm>
          <a:off x="1248228" y="1538515"/>
          <a:ext cx="6647543" cy="45574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Efectividad de los planes de muestreo</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4</a:t>
            </a:fld>
            <a:endParaRPr lang="es-ES_tradnl"/>
          </a:p>
        </p:txBody>
      </p:sp>
      <p:graphicFrame>
        <p:nvGraphicFramePr>
          <p:cNvPr id="7" name="6 Tabla"/>
          <p:cNvGraphicFramePr>
            <a:graphicFrameLocks noGrp="1"/>
          </p:cNvGraphicFramePr>
          <p:nvPr/>
        </p:nvGraphicFramePr>
        <p:xfrm>
          <a:off x="177427" y="1419368"/>
          <a:ext cx="8720912" cy="5147201"/>
        </p:xfrm>
        <a:graphic>
          <a:graphicData uri="http://schemas.openxmlformats.org/drawingml/2006/table">
            <a:tbl>
              <a:tblPr/>
              <a:tblGrid>
                <a:gridCol w="1624082"/>
                <a:gridCol w="709683"/>
                <a:gridCol w="709683"/>
                <a:gridCol w="709683"/>
                <a:gridCol w="709683"/>
                <a:gridCol w="709683"/>
                <a:gridCol w="709683"/>
                <a:gridCol w="709683"/>
                <a:gridCol w="709683"/>
                <a:gridCol w="709683"/>
                <a:gridCol w="709683"/>
              </a:tblGrid>
              <a:tr h="627053">
                <a:tc gridSpan="11">
                  <a:txBody>
                    <a:bodyPr/>
                    <a:lstStyle/>
                    <a:p>
                      <a:pPr algn="ctr" fontAlgn="ctr"/>
                      <a:r>
                        <a:rPr lang="es-ES_tradnl" sz="1800" b="1" i="0" u="none" strike="noStrike" dirty="0">
                          <a:solidFill>
                            <a:srgbClr val="FFFF00"/>
                          </a:solidFill>
                          <a:latin typeface="Calibri"/>
                        </a:rPr>
                        <a:t>Probabilidad de no detección de Salmonella (u otro patógeno), en función del </a:t>
                      </a:r>
                      <a:r>
                        <a:rPr lang="es-ES_tradnl" sz="1800" b="1" i="0" u="none" strike="noStrike" dirty="0" smtClean="0">
                          <a:solidFill>
                            <a:srgbClr val="FFFF00"/>
                          </a:solidFill>
                          <a:latin typeface="Calibri"/>
                        </a:rPr>
                        <a:t>nivel de contaminación y del plan </a:t>
                      </a:r>
                      <a:r>
                        <a:rPr lang="es-ES_tradnl" sz="1800" b="1" i="0" u="none" strike="noStrike" dirty="0">
                          <a:solidFill>
                            <a:srgbClr val="FFFF00"/>
                          </a:solidFill>
                          <a:latin typeface="Calibri"/>
                        </a:rPr>
                        <a:t>de muestreo</a:t>
                      </a:r>
                    </a:p>
                  </a:txBody>
                  <a:tcPr marL="9525" marR="9525" marT="9525" marB="0" anchor="ctr">
                    <a:lnL w="12700" cap="flat" cmpd="sng" algn="ctr">
                      <a:solidFill>
                        <a:srgbClr val="FFFF00"/>
                      </a:solidFill>
                      <a:prstDash val="solid"/>
                      <a:round/>
                      <a:headEnd type="none" w="med" len="med"/>
                      <a:tailEnd type="none" w="med" len="med"/>
                    </a:lnL>
                    <a:lnR>
                      <a:noFill/>
                    </a:lnR>
                    <a:lnT>
                      <a:noFill/>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r>
              <a:tr h="313526">
                <a:tc>
                  <a:txBody>
                    <a:bodyPr/>
                    <a:lstStyle/>
                    <a:p>
                      <a:pPr algn="l" fontAlgn="b"/>
                      <a:r>
                        <a:rPr lang="es-ES_tradnl" sz="1800" b="1" i="0" u="none" strike="noStrike">
                          <a:solidFill>
                            <a:srgbClr val="FFFF00"/>
                          </a:solidFill>
                          <a:latin typeface="Calibri"/>
                        </a:rPr>
                        <a:t> </a:t>
                      </a:r>
                    </a:p>
                  </a:txBody>
                  <a:tcPr marL="9525" marR="9525" marT="9525"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gridSpan="10">
                  <a:txBody>
                    <a:bodyPr/>
                    <a:lstStyle/>
                    <a:p>
                      <a:pPr algn="ctr" fontAlgn="b"/>
                      <a:r>
                        <a:rPr lang="es-ES_tradnl" sz="1800" b="1" i="0" u="none" strike="noStrike">
                          <a:solidFill>
                            <a:srgbClr val="FFFF00"/>
                          </a:solidFill>
                          <a:latin typeface="Calibri"/>
                        </a:rPr>
                        <a:t>Contaminación media supuesta (CFU/g):</a:t>
                      </a:r>
                    </a:p>
                  </a:txBody>
                  <a:tcPr marL="9525" marR="9525" marT="9525" marB="0" anchor="b">
                    <a:lnL w="12700" cap="flat" cmpd="sng" algn="ctr">
                      <a:solidFill>
                        <a:srgbClr val="FFFF00"/>
                      </a:solidFill>
                      <a:prstDash val="solid"/>
                      <a:round/>
                      <a:headEnd type="none" w="med" len="med"/>
                      <a:tailEnd type="none" w="med" len="med"/>
                    </a:lnL>
                    <a:lnR>
                      <a:noFill/>
                    </a:lnR>
                    <a:lnT>
                      <a:noFill/>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r>
              <a:tr h="313526">
                <a:tc>
                  <a:txBody>
                    <a:bodyPr/>
                    <a:lstStyle/>
                    <a:p>
                      <a:pPr algn="r" fontAlgn="b"/>
                      <a:r>
                        <a:rPr lang="es-ES_tradnl" sz="1800" b="1" i="0" u="none" strike="noStrike">
                          <a:solidFill>
                            <a:srgbClr val="FFFF00"/>
                          </a:solidFill>
                          <a:latin typeface="Calibri"/>
                        </a:rPr>
                        <a:t> </a:t>
                      </a:r>
                    </a:p>
                  </a:txBody>
                  <a:tcPr marL="9525" marR="9525" marT="9525"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gridSpan="2">
                  <a:txBody>
                    <a:bodyPr/>
                    <a:lstStyle/>
                    <a:p>
                      <a:pPr algn="ctr" fontAlgn="b"/>
                      <a:r>
                        <a:rPr lang="es-ES_tradnl" sz="1800" b="1" i="0" u="none" strike="noStrike" dirty="0">
                          <a:solidFill>
                            <a:srgbClr val="FFFF00"/>
                          </a:solidFill>
                          <a:latin typeface="Calibri"/>
                        </a:rPr>
                        <a:t>0,001</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c gridSpan="2">
                  <a:txBody>
                    <a:bodyPr/>
                    <a:lstStyle/>
                    <a:p>
                      <a:pPr algn="ctr" fontAlgn="b"/>
                      <a:r>
                        <a:rPr lang="es-ES_tradnl" sz="1800" b="1" i="0" u="none" strike="noStrike">
                          <a:solidFill>
                            <a:srgbClr val="FFFF00"/>
                          </a:solidFill>
                          <a:latin typeface="Calibri"/>
                        </a:rPr>
                        <a:t>0,01</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c gridSpan="2">
                  <a:txBody>
                    <a:bodyPr/>
                    <a:lstStyle/>
                    <a:p>
                      <a:pPr algn="ctr" fontAlgn="b"/>
                      <a:r>
                        <a:rPr lang="es-ES_tradnl" sz="1800" b="1" i="0" u="none" strike="noStrike">
                          <a:solidFill>
                            <a:srgbClr val="FFFF00"/>
                          </a:solidFill>
                          <a:latin typeface="Calibri"/>
                        </a:rPr>
                        <a:t>0,1</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c gridSpan="2">
                  <a:txBody>
                    <a:bodyPr/>
                    <a:lstStyle/>
                    <a:p>
                      <a:pPr algn="ctr" fontAlgn="b"/>
                      <a:r>
                        <a:rPr lang="es-ES_tradnl" sz="1800" b="1" i="0" u="none" strike="noStrike">
                          <a:solidFill>
                            <a:srgbClr val="FFFF00"/>
                          </a:solidFill>
                          <a:latin typeface="Calibri"/>
                        </a:rPr>
                        <a:t>1</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c gridSpan="2">
                  <a:txBody>
                    <a:bodyPr/>
                    <a:lstStyle/>
                    <a:p>
                      <a:pPr algn="ctr" fontAlgn="b"/>
                      <a:r>
                        <a:rPr lang="es-ES_tradnl" sz="1800" b="1" i="0" u="none" strike="noStrike">
                          <a:solidFill>
                            <a:srgbClr val="FFFF00"/>
                          </a:solidFill>
                          <a:latin typeface="Calibri"/>
                        </a:rPr>
                        <a:t>10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r>
              <a:tr h="612122">
                <a:tc>
                  <a:txBody>
                    <a:bodyPr/>
                    <a:lstStyle/>
                    <a:p>
                      <a:pPr algn="r" fontAlgn="b"/>
                      <a:r>
                        <a:rPr lang="es-ES_tradnl" sz="1800" b="1" i="0" u="none" strike="noStrike">
                          <a:solidFill>
                            <a:srgbClr val="FFFF00"/>
                          </a:solidFill>
                          <a:latin typeface="Calibri"/>
                        </a:rPr>
                        <a:t>Criterio: Ausencia en /g:</a:t>
                      </a:r>
                    </a:p>
                  </a:txBody>
                  <a:tcPr marL="9525" marR="9525" marT="9525"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gridSpan="2">
                  <a:txBody>
                    <a:bodyPr/>
                    <a:lstStyle/>
                    <a:p>
                      <a:pPr algn="ctr" fontAlgn="b"/>
                      <a:r>
                        <a:rPr lang="es-ES_tradnl" sz="1800" b="1" i="0" u="none" strike="noStrike" dirty="0">
                          <a:solidFill>
                            <a:srgbClr val="FFFF00"/>
                          </a:solidFill>
                          <a:latin typeface="Calibri"/>
                        </a:rPr>
                        <a:t>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c gridSpan="2">
                  <a:txBody>
                    <a:bodyPr/>
                    <a:lstStyle/>
                    <a:p>
                      <a:pPr algn="ctr" fontAlgn="b"/>
                      <a:r>
                        <a:rPr lang="es-ES_tradnl" sz="1800" b="1" i="0" u="none" strike="noStrike">
                          <a:solidFill>
                            <a:srgbClr val="FFFF00"/>
                          </a:solidFill>
                          <a:latin typeface="Calibri"/>
                        </a:rPr>
                        <a:t>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c gridSpan="2">
                  <a:txBody>
                    <a:bodyPr/>
                    <a:lstStyle/>
                    <a:p>
                      <a:pPr algn="ctr" fontAlgn="b"/>
                      <a:r>
                        <a:rPr lang="es-ES_tradnl" sz="1800" b="1" i="0" u="none" strike="noStrike">
                          <a:solidFill>
                            <a:srgbClr val="FFFF00"/>
                          </a:solidFill>
                          <a:latin typeface="Calibri"/>
                        </a:rPr>
                        <a:t>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c gridSpan="2">
                  <a:txBody>
                    <a:bodyPr/>
                    <a:lstStyle/>
                    <a:p>
                      <a:pPr algn="ctr" fontAlgn="b"/>
                      <a:r>
                        <a:rPr lang="es-ES_tradnl" sz="1800" b="1" i="0" u="none" strike="noStrike">
                          <a:solidFill>
                            <a:srgbClr val="FFFF00"/>
                          </a:solidFill>
                          <a:latin typeface="Calibri"/>
                        </a:rPr>
                        <a:t>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c gridSpan="2">
                  <a:txBody>
                    <a:bodyPr/>
                    <a:lstStyle/>
                    <a:p>
                      <a:pPr algn="ctr" fontAlgn="b"/>
                      <a:r>
                        <a:rPr lang="es-ES_tradnl" sz="1800" b="1" i="0" u="none" strike="noStrike">
                          <a:solidFill>
                            <a:srgbClr val="FFFF00"/>
                          </a:solidFill>
                          <a:latin typeface="Calibri"/>
                        </a:rPr>
                        <a:t>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hMerge="1">
                  <a:txBody>
                    <a:bodyPr/>
                    <a:lstStyle/>
                    <a:p>
                      <a:endParaRPr lang="es-ES_tradnl"/>
                    </a:p>
                  </a:txBody>
                  <a:tcPr/>
                </a:tc>
              </a:tr>
              <a:tr h="612122">
                <a:tc>
                  <a:txBody>
                    <a:bodyPr/>
                    <a:lstStyle/>
                    <a:p>
                      <a:pPr algn="r" fontAlgn="b"/>
                      <a:r>
                        <a:rPr lang="es-ES_tradnl" sz="1800" b="1" i="0" u="none" strike="noStrike">
                          <a:solidFill>
                            <a:srgbClr val="FFFF00"/>
                          </a:solidFill>
                          <a:latin typeface="Calibri"/>
                        </a:rPr>
                        <a:t>Promedio CFU/placa:</a:t>
                      </a:r>
                    </a:p>
                  </a:txBody>
                  <a:tcPr marL="9525" marR="9525" marT="9525"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0,025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0,025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0,25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250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250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r>
              <a:tr h="612122">
                <a:tc>
                  <a:txBody>
                    <a:bodyPr/>
                    <a:lstStyle/>
                    <a:p>
                      <a:pPr algn="r" fontAlgn="b"/>
                      <a:r>
                        <a:rPr lang="es-ES_tradnl" sz="1800" b="1" i="0" u="none" strike="noStrike">
                          <a:solidFill>
                            <a:srgbClr val="FFFF00"/>
                          </a:solidFill>
                          <a:latin typeface="Calibri"/>
                        </a:rPr>
                        <a:t>Probab negativo/ 1 placa:</a:t>
                      </a:r>
                    </a:p>
                  </a:txBody>
                  <a:tcPr marL="9525" marR="9525" marT="9525"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0,98</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0,98</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0,78</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0,78</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0,08</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0,08</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0,00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0,00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0,00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0,00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r>
              <a:tr h="612122">
                <a:tc>
                  <a:txBody>
                    <a:bodyPr/>
                    <a:lstStyle/>
                    <a:p>
                      <a:pPr algn="r" fontAlgn="b"/>
                      <a:r>
                        <a:rPr lang="es-ES_tradnl" sz="1800" b="1" i="0" u="none" strike="noStrike">
                          <a:solidFill>
                            <a:srgbClr val="FFFF00"/>
                          </a:solidFill>
                          <a:latin typeface="Calibri"/>
                        </a:rPr>
                        <a:t>Plan de muestreo  n:</a:t>
                      </a:r>
                    </a:p>
                  </a:txBody>
                  <a:tcPr marL="9525" marR="9525" marT="9525"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30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30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30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30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30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r>
              <a:tr h="313526">
                <a:tc>
                  <a:txBody>
                    <a:bodyPr/>
                    <a:lstStyle/>
                    <a:p>
                      <a:pPr algn="r" fontAlgn="b"/>
                      <a:r>
                        <a:rPr lang="es-ES_tradnl" sz="1800" b="1" i="0" u="none" strike="noStrike">
                          <a:solidFill>
                            <a:srgbClr val="FFFF00"/>
                          </a:solidFill>
                          <a:latin typeface="Calibri"/>
                        </a:rPr>
                        <a:t>c:</a:t>
                      </a:r>
                    </a:p>
                  </a:txBody>
                  <a:tcPr marL="9525" marR="9525" marT="9525"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r>
              <a:tr h="910719">
                <a:tc>
                  <a:txBody>
                    <a:bodyPr/>
                    <a:lstStyle/>
                    <a:p>
                      <a:pPr algn="r" fontAlgn="b"/>
                      <a:r>
                        <a:rPr lang="es-ES_tradnl" sz="1800" b="1" i="0" u="none" strike="noStrike">
                          <a:solidFill>
                            <a:srgbClr val="FFFF00"/>
                          </a:solidFill>
                          <a:latin typeface="Calibri"/>
                        </a:rPr>
                        <a:t>Probab. acept con exam. n placas (c=0):</a:t>
                      </a:r>
                    </a:p>
                  </a:txBody>
                  <a:tcPr marL="9525" marR="9525" marT="9525" marB="0" anchor="b">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0,8825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0,4724</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0,2865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0,0006</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4E-06</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3E-33</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5E-55</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c>
                  <a:txBody>
                    <a:bodyPr/>
                    <a:lstStyle/>
                    <a:p>
                      <a:pPr algn="ctr" fontAlgn="b"/>
                      <a:r>
                        <a:rPr lang="es-ES_tradnl" sz="1800" b="1" i="0" u="none" strike="noStrike" dirty="0">
                          <a:solidFill>
                            <a:srgbClr val="FFFF00"/>
                          </a:solidFill>
                          <a:latin typeface="Calibri"/>
                        </a:rPr>
                        <a:t>0</a:t>
                      </a:r>
                    </a:p>
                  </a:txBody>
                  <a:tcPr marL="9525" marR="9525" marT="9525"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solidFill>
                      <a:srgbClr val="17375D"/>
                    </a:solid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86480"/>
            <a:ext cx="8229600" cy="571500"/>
          </a:xfrm>
        </p:spPr>
        <p:txBody>
          <a:bodyPr>
            <a:normAutofit fontScale="90000"/>
          </a:bodyPr>
          <a:lstStyle/>
          <a:p>
            <a:r>
              <a:rPr lang="es-ES_tradnl" dirty="0" smtClean="0"/>
              <a:t>Interacción entre diseño del producto y desarrollo del proceso</a:t>
            </a:r>
            <a:endParaRPr lang="es-ES_tradnl" dirty="0"/>
          </a:p>
        </p:txBody>
      </p:sp>
      <p:sp>
        <p:nvSpPr>
          <p:cNvPr id="4" name="3 Marcador de fecha"/>
          <p:cNvSpPr>
            <a:spLocks noGrp="1"/>
          </p:cNvSpPr>
          <p:nvPr>
            <p:ph type="dt" sz="half" idx="10"/>
          </p:nvPr>
        </p:nvSpPr>
        <p:spPr/>
        <p:txBody>
          <a:bodyPr/>
          <a:lstStyle/>
          <a:p>
            <a:pPr>
              <a:defRPr/>
            </a:pPr>
            <a:fld id="{70662F9D-4787-44FE-AE19-6A52A31D4985}" type="datetime1">
              <a:rPr lang="es-ES_tradnl" smtClean="0"/>
              <a:pPr>
                <a:defRPr/>
              </a:pPr>
              <a:t>15/05/2011</a:t>
            </a:fld>
            <a:endParaRPr lang="es-ES_tradnl"/>
          </a:p>
        </p:txBody>
      </p:sp>
      <p:sp>
        <p:nvSpPr>
          <p:cNvPr id="5" name="4 Marcador de número de diapositiva"/>
          <p:cNvSpPr>
            <a:spLocks noGrp="1"/>
          </p:cNvSpPr>
          <p:nvPr>
            <p:ph type="sldNum" sz="quarter" idx="12"/>
          </p:nvPr>
        </p:nvSpPr>
        <p:spPr/>
        <p:txBody>
          <a:bodyPr/>
          <a:lstStyle/>
          <a:p>
            <a:pPr>
              <a:defRPr/>
            </a:pPr>
            <a:fld id="{CB54F95D-357D-4E92-BFE2-7EA81A178760}" type="slidenum">
              <a:rPr lang="es-ES_tradnl" smtClean="0"/>
              <a:pPr>
                <a:defRPr/>
              </a:pPr>
              <a:t>40</a:t>
            </a:fld>
            <a:endParaRPr lang="es-ES_tradnl"/>
          </a:p>
        </p:txBody>
      </p:sp>
      <p:sp>
        <p:nvSpPr>
          <p:cNvPr id="6" name="5 CuadroTexto"/>
          <p:cNvSpPr txBox="1"/>
          <p:nvPr/>
        </p:nvSpPr>
        <p:spPr>
          <a:xfrm>
            <a:off x="449944" y="2182505"/>
            <a:ext cx="3120572" cy="2492990"/>
          </a:xfrm>
          <a:prstGeom prst="rect">
            <a:avLst/>
          </a:prstGeom>
          <a:noFill/>
        </p:spPr>
        <p:txBody>
          <a:bodyPr wrap="square" rtlCol="0">
            <a:spAutoFit/>
          </a:bodyPr>
          <a:lstStyle/>
          <a:p>
            <a:r>
              <a:rPr lang="es-ES_tradnl" sz="2400" dirty="0" smtClean="0"/>
              <a:t>Diseño del producto</a:t>
            </a:r>
          </a:p>
          <a:p>
            <a:endParaRPr lang="es-ES_tradnl" sz="2400" dirty="0" smtClean="0"/>
          </a:p>
          <a:p>
            <a:pPr>
              <a:buFont typeface="Arial" pitchFamily="34" charset="0"/>
              <a:buChar char="•"/>
            </a:pPr>
            <a:r>
              <a:rPr lang="es-ES_tradnl" dirty="0" smtClean="0"/>
              <a:t>Parámetros de adecuación</a:t>
            </a:r>
          </a:p>
          <a:p>
            <a:pPr lvl="1">
              <a:buFont typeface="Arial" pitchFamily="34" charset="0"/>
              <a:buChar char="•"/>
            </a:pPr>
            <a:r>
              <a:rPr lang="es-ES_tradnl" dirty="0" smtClean="0"/>
              <a:t>Lista</a:t>
            </a:r>
          </a:p>
          <a:p>
            <a:pPr lvl="1">
              <a:buFont typeface="Arial" pitchFamily="34" charset="0"/>
              <a:buChar char="•"/>
            </a:pPr>
            <a:r>
              <a:rPr lang="es-ES_tradnl" dirty="0" smtClean="0"/>
              <a:t>Valores a mantener</a:t>
            </a:r>
          </a:p>
          <a:p>
            <a:pPr lvl="1">
              <a:buFont typeface="Arial" pitchFamily="34" charset="0"/>
              <a:buChar char="•"/>
            </a:pPr>
            <a:r>
              <a:rPr lang="es-ES_tradnl" dirty="0" smtClean="0"/>
              <a:t>Tolerancias</a:t>
            </a:r>
          </a:p>
          <a:p>
            <a:pPr lvl="1">
              <a:buFont typeface="Arial" pitchFamily="34" charset="0"/>
              <a:buChar char="•"/>
            </a:pPr>
            <a:endParaRPr lang="es-ES_tradnl" dirty="0" smtClean="0"/>
          </a:p>
          <a:p>
            <a:pPr>
              <a:buFont typeface="Arial" pitchFamily="34" charset="0"/>
              <a:buChar char="•"/>
            </a:pPr>
            <a:endParaRPr lang="es-ES_tradnl" dirty="0"/>
          </a:p>
        </p:txBody>
      </p:sp>
      <p:sp>
        <p:nvSpPr>
          <p:cNvPr id="7" name="6 CuadroTexto"/>
          <p:cNvSpPr txBox="1"/>
          <p:nvPr/>
        </p:nvSpPr>
        <p:spPr>
          <a:xfrm>
            <a:off x="5529942" y="1859339"/>
            <a:ext cx="3149600" cy="3139321"/>
          </a:xfrm>
          <a:prstGeom prst="rect">
            <a:avLst/>
          </a:prstGeom>
          <a:noFill/>
        </p:spPr>
        <p:txBody>
          <a:bodyPr wrap="square" rtlCol="0">
            <a:spAutoFit/>
          </a:bodyPr>
          <a:lstStyle/>
          <a:p>
            <a:pPr algn="ctr"/>
            <a:r>
              <a:rPr lang="es-ES_tradnl" sz="2400" dirty="0" smtClean="0"/>
              <a:t>Desarrollo del proceso</a:t>
            </a:r>
          </a:p>
          <a:p>
            <a:pPr algn="ctr"/>
            <a:endParaRPr lang="es-ES_tradnl" sz="2400" dirty="0" smtClean="0"/>
          </a:p>
          <a:p>
            <a:pPr>
              <a:buFont typeface="Arial" pitchFamily="34" charset="0"/>
              <a:buChar char="•"/>
            </a:pPr>
            <a:r>
              <a:rPr lang="es-ES_tradnl" dirty="0" smtClean="0"/>
              <a:t>Variables de control del proceso</a:t>
            </a:r>
          </a:p>
          <a:p>
            <a:pPr lvl="1">
              <a:buFont typeface="Arial" pitchFamily="34" charset="0"/>
              <a:buChar char="•"/>
            </a:pPr>
            <a:r>
              <a:rPr lang="es-ES_tradnl" dirty="0" smtClean="0"/>
              <a:t>Lista</a:t>
            </a:r>
          </a:p>
          <a:p>
            <a:pPr lvl="1">
              <a:buFont typeface="Arial" pitchFamily="34" charset="0"/>
              <a:buChar char="•"/>
            </a:pPr>
            <a:r>
              <a:rPr lang="es-ES_tradnl" dirty="0" smtClean="0"/>
              <a:t>Valores a mantener</a:t>
            </a:r>
          </a:p>
          <a:p>
            <a:pPr lvl="1">
              <a:buFont typeface="Arial" pitchFamily="34" charset="0"/>
              <a:buChar char="•"/>
            </a:pPr>
            <a:r>
              <a:rPr lang="es-ES_tradnl" dirty="0" smtClean="0"/>
              <a:t>Tolerancias</a:t>
            </a:r>
          </a:p>
          <a:p>
            <a:pPr>
              <a:buFont typeface="Arial" pitchFamily="34" charset="0"/>
              <a:buChar char="•"/>
            </a:pPr>
            <a:r>
              <a:rPr lang="es-ES_tradnl" dirty="0" smtClean="0"/>
              <a:t>Capacidad del proceso</a:t>
            </a:r>
          </a:p>
          <a:p>
            <a:pPr>
              <a:buFont typeface="Arial" pitchFamily="34" charset="0"/>
              <a:buChar char="•"/>
            </a:pPr>
            <a:r>
              <a:rPr lang="es-ES_tradnl" dirty="0" smtClean="0"/>
              <a:t>Robustez del proceso</a:t>
            </a:r>
            <a:endParaRPr lang="es-ES_tradnl" dirty="0"/>
          </a:p>
        </p:txBody>
      </p:sp>
      <p:sp>
        <p:nvSpPr>
          <p:cNvPr id="8" name="7 Flecha izquierda y derecha"/>
          <p:cNvSpPr/>
          <p:nvPr/>
        </p:nvSpPr>
        <p:spPr>
          <a:xfrm>
            <a:off x="3672114" y="3178629"/>
            <a:ext cx="1422400" cy="43542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endParaRPr lang="es-ES_tradnl" smtClean="0"/>
          </a:p>
        </p:txBody>
      </p:sp>
      <p:sp>
        <p:nvSpPr>
          <p:cNvPr id="4101" name="Rectangle 3"/>
          <p:cNvSpPr>
            <a:spLocks noGrp="1" noChangeArrowheads="1"/>
          </p:cNvSpPr>
          <p:nvPr>
            <p:ph idx="1"/>
          </p:nvPr>
        </p:nvSpPr>
        <p:spPr/>
        <p:txBody>
          <a:bodyPr/>
          <a:lstStyle/>
          <a:p>
            <a:pPr eaLnBrk="1" hangingPunct="1">
              <a:lnSpc>
                <a:spcPct val="80000"/>
              </a:lnSpc>
            </a:pPr>
            <a:r>
              <a:rPr lang="es-ES_tradnl" sz="2000" b="1" smtClean="0"/>
              <a:t>What is the HACCP regulatory requirement for validation?</a:t>
            </a:r>
            <a:r>
              <a:rPr lang="es-ES_tradnl" sz="2000" smtClean="0"/>
              <a:t/>
            </a:r>
            <a:br>
              <a:rPr lang="es-ES_tradnl" sz="2000" smtClean="0"/>
            </a:br>
            <a:r>
              <a:rPr lang="es-ES_tradnl" sz="2000" smtClean="0"/>
              <a:t>Section 417.4 of the meat and poultry regulations requires that each establishment validate the adequacy of its HACCP plans in controlling those food safety hazards identified during the hazard analysis. The hazard analysis must have supporting documentation for each step of a HACCP plan in order to show that the establishment accounts for all hazards likely to occur. Specifically, the processing steps that reduce, eliminate, or prevent food safety hazards - critical control points - and their accompanying critical limits must be validated. Initial validation contains the recorded documentation that shows that the HACCP plan functions as intended. </a:t>
            </a:r>
            <a:br>
              <a:rPr lang="es-ES_tradnl" sz="2000" smtClean="0"/>
            </a:br>
            <a:endParaRPr lang="es-ES_tradnl" sz="2000" smtClean="0"/>
          </a:p>
        </p:txBody>
      </p:sp>
      <p:sp>
        <p:nvSpPr>
          <p:cNvPr id="4" name="3 Marcador de fecha"/>
          <p:cNvSpPr>
            <a:spLocks noGrp="1"/>
          </p:cNvSpPr>
          <p:nvPr>
            <p:ph type="dt" sz="half" idx="10"/>
          </p:nvPr>
        </p:nvSpPr>
        <p:spPr/>
        <p:txBody>
          <a:bodyPr/>
          <a:lstStyle/>
          <a:p>
            <a:pPr>
              <a:defRPr/>
            </a:pPr>
            <a:fld id="{F27BCA9E-DFE4-4E36-9CBD-DE94B8996202}"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EC2EF7DC-10E2-4585-843C-E293544125AA}" type="slidenum">
              <a:rPr lang="es-ES_tradnl"/>
              <a:pPr>
                <a:defRPr/>
              </a:pPr>
              <a:t>41</a:t>
            </a:fld>
            <a:endParaRPr lang="es-ES_tradnl"/>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normAutofit fontScale="90000"/>
          </a:bodyPr>
          <a:lstStyle/>
          <a:p>
            <a:pPr eaLnBrk="1" hangingPunct="1"/>
            <a:r>
              <a:rPr lang="es-ES_tradnl" smtClean="0"/>
              <a:t>Objetivo fundamental de la validación</a:t>
            </a:r>
          </a:p>
        </p:txBody>
      </p:sp>
      <p:sp>
        <p:nvSpPr>
          <p:cNvPr id="5125" name="Rectangle 3"/>
          <p:cNvSpPr>
            <a:spLocks noGrp="1" noChangeArrowheads="1"/>
          </p:cNvSpPr>
          <p:nvPr>
            <p:ph idx="1"/>
          </p:nvPr>
        </p:nvSpPr>
        <p:spPr/>
        <p:txBody>
          <a:bodyPr/>
          <a:lstStyle/>
          <a:p>
            <a:pPr eaLnBrk="1" hangingPunct="1"/>
            <a:r>
              <a:rPr lang="es-ES_tradnl" sz="2800" smtClean="0"/>
              <a:t>Los resultados de una validación han de demostrar que una medida de control o combinación de medidas de control: </a:t>
            </a:r>
          </a:p>
          <a:p>
            <a:pPr lvl="1" eaLnBrk="1" hangingPunct="1"/>
            <a:r>
              <a:rPr lang="es-ES_tradnl" sz="2400" smtClean="0"/>
              <a:t>es capaz de controlar el peligro con el resultado previsto si se aplica debidamente y, por consiguiente, podría implantarse, o bien que </a:t>
            </a:r>
          </a:p>
          <a:p>
            <a:pPr lvl="1" eaLnBrk="1" hangingPunct="1"/>
            <a:r>
              <a:rPr lang="es-ES_tradnl" sz="2400" smtClean="0"/>
              <a:t>no es capaz de controlar el peligro con el resultado previsto y, por consiguiente, no debería implantarse. </a:t>
            </a:r>
          </a:p>
        </p:txBody>
      </p:sp>
      <p:sp>
        <p:nvSpPr>
          <p:cNvPr id="4" name="3 Marcador de fecha"/>
          <p:cNvSpPr>
            <a:spLocks noGrp="1"/>
          </p:cNvSpPr>
          <p:nvPr>
            <p:ph type="dt" sz="half" idx="10"/>
          </p:nvPr>
        </p:nvSpPr>
        <p:spPr/>
        <p:txBody>
          <a:bodyPr/>
          <a:lstStyle/>
          <a:p>
            <a:pPr>
              <a:defRPr/>
            </a:pPr>
            <a:fld id="{0F6CF5B9-F536-4D60-9D52-78EB105797DB}"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42CA560C-6172-488F-B9C4-37721D93AB79}" type="slidenum">
              <a:rPr lang="es-ES_tradnl"/>
              <a:pPr>
                <a:defRPr/>
              </a:pPr>
              <a:t>42</a:t>
            </a:fld>
            <a:endParaRPr lang="es-ES_tradnl"/>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457200" y="657225"/>
            <a:ext cx="8229600" cy="571500"/>
          </a:xfrm>
        </p:spPr>
        <p:txBody>
          <a:bodyPr>
            <a:normAutofit fontScale="90000"/>
          </a:bodyPr>
          <a:lstStyle/>
          <a:p>
            <a:pPr eaLnBrk="1" hangingPunct="1"/>
            <a:r>
              <a:rPr lang="es-ES_tradnl" smtClean="0"/>
              <a:t>Componentes de la validación</a:t>
            </a:r>
          </a:p>
        </p:txBody>
      </p:sp>
      <p:sp>
        <p:nvSpPr>
          <p:cNvPr id="6147" name="2 Marcador de contenido"/>
          <p:cNvSpPr>
            <a:spLocks noGrp="1"/>
          </p:cNvSpPr>
          <p:nvPr>
            <p:ph idx="1"/>
          </p:nvPr>
        </p:nvSpPr>
        <p:spPr>
          <a:xfrm>
            <a:off x="457200" y="1481138"/>
            <a:ext cx="8229600" cy="4525962"/>
          </a:xfrm>
        </p:spPr>
        <p:txBody>
          <a:bodyPr/>
          <a:lstStyle/>
          <a:p>
            <a:pPr eaLnBrk="1" hangingPunct="1"/>
            <a:r>
              <a:rPr lang="es-ES_tradnl" sz="2800" smtClean="0"/>
              <a:t>Validación de los procesos</a:t>
            </a:r>
          </a:p>
          <a:p>
            <a:pPr lvl="1" eaLnBrk="1" hangingPunct="1"/>
            <a:r>
              <a:rPr lang="es-ES_tradnl" sz="2400" smtClean="0"/>
              <a:t>Diseño</a:t>
            </a:r>
          </a:p>
          <a:p>
            <a:pPr lvl="1" eaLnBrk="1" hangingPunct="1"/>
            <a:r>
              <a:rPr lang="es-ES_tradnl" sz="2400" smtClean="0"/>
              <a:t>Componentes</a:t>
            </a:r>
          </a:p>
          <a:p>
            <a:pPr lvl="1" eaLnBrk="1" hangingPunct="1"/>
            <a:r>
              <a:rPr lang="es-ES_tradnl" sz="2400" smtClean="0"/>
              <a:t>Instalaciones</a:t>
            </a:r>
          </a:p>
          <a:p>
            <a:pPr lvl="1" eaLnBrk="1" hangingPunct="1"/>
            <a:r>
              <a:rPr lang="es-ES_tradnl" sz="2400" smtClean="0"/>
              <a:t>Operatividad</a:t>
            </a:r>
          </a:p>
          <a:p>
            <a:pPr lvl="1" eaLnBrk="1" hangingPunct="1"/>
            <a:r>
              <a:rPr lang="es-ES_tradnl" sz="2400" smtClean="0"/>
              <a:t>Efectividad</a:t>
            </a:r>
          </a:p>
          <a:p>
            <a:pPr eaLnBrk="1" hangingPunct="1"/>
            <a:r>
              <a:rPr lang="es-ES_tradnl" sz="2800" smtClean="0"/>
              <a:t>Validación de los métodos analíticos</a:t>
            </a:r>
          </a:p>
          <a:p>
            <a:pPr eaLnBrk="1" hangingPunct="1"/>
            <a:r>
              <a:rPr lang="es-ES_tradnl" sz="2800" smtClean="0"/>
              <a:t>Validación de la limpieza</a:t>
            </a:r>
          </a:p>
          <a:p>
            <a:pPr eaLnBrk="1" hangingPunct="1"/>
            <a:r>
              <a:rPr lang="es-ES_tradnl" sz="2800" smtClean="0"/>
              <a:t>Validación de las aplicaciones informáticas</a:t>
            </a:r>
          </a:p>
        </p:txBody>
      </p:sp>
      <p:sp>
        <p:nvSpPr>
          <p:cNvPr id="4" name="3 Marcador de fecha"/>
          <p:cNvSpPr>
            <a:spLocks noGrp="1"/>
          </p:cNvSpPr>
          <p:nvPr>
            <p:ph type="dt" sz="half" idx="10"/>
          </p:nvPr>
        </p:nvSpPr>
        <p:spPr/>
        <p:txBody>
          <a:bodyPr/>
          <a:lstStyle/>
          <a:p>
            <a:pPr>
              <a:defRPr/>
            </a:pPr>
            <a:fld id="{6C68FA70-DBD2-446F-A88F-8925E1154C71}" type="datetime1">
              <a:rPr lang="es-ES_tradnl" smtClean="0"/>
              <a:pPr>
                <a:defRPr/>
              </a:pPr>
              <a:t>15/05/2011</a:t>
            </a:fld>
            <a:endParaRPr lang="es-ES_tradnl"/>
          </a:p>
        </p:txBody>
      </p:sp>
      <p:sp>
        <p:nvSpPr>
          <p:cNvPr id="5" name="4 Marcador de número de diapositiva"/>
          <p:cNvSpPr>
            <a:spLocks noGrp="1"/>
          </p:cNvSpPr>
          <p:nvPr>
            <p:ph type="sldNum" sz="quarter" idx="12"/>
          </p:nvPr>
        </p:nvSpPr>
        <p:spPr/>
        <p:txBody>
          <a:bodyPr/>
          <a:lstStyle/>
          <a:p>
            <a:pPr>
              <a:defRPr/>
            </a:pPr>
            <a:fld id="{5E799CC4-5972-4F2D-BEF2-DCD8AF2D3324}" type="slidenum">
              <a:rPr lang="es-ES_tradnl"/>
              <a:pPr>
                <a:defRPr/>
              </a:pPr>
              <a:t>43</a:t>
            </a:fld>
            <a:endParaRPr lang="es-ES_tradnl"/>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endParaRPr lang="es-ES_tradnl" smtClean="0"/>
          </a:p>
        </p:txBody>
      </p:sp>
      <p:sp>
        <p:nvSpPr>
          <p:cNvPr id="7173" name="Rectangle 3"/>
          <p:cNvSpPr>
            <a:spLocks noGrp="1" noChangeArrowheads="1"/>
          </p:cNvSpPr>
          <p:nvPr>
            <p:ph idx="1"/>
          </p:nvPr>
        </p:nvSpPr>
        <p:spPr/>
        <p:txBody>
          <a:bodyPr/>
          <a:lstStyle/>
          <a:p>
            <a:pPr eaLnBrk="1" hangingPunct="1"/>
            <a:r>
              <a:rPr lang="es-ES_tradnl" b="1" smtClean="0"/>
              <a:t>Interrelaciones entre la validación, la vigilancia y la verificación</a:t>
            </a:r>
            <a:r>
              <a:rPr lang="es-ES_tradnl" smtClean="0"/>
              <a:t> </a:t>
            </a:r>
          </a:p>
        </p:txBody>
      </p:sp>
      <p:sp>
        <p:nvSpPr>
          <p:cNvPr id="4" name="3 Marcador de fecha"/>
          <p:cNvSpPr>
            <a:spLocks noGrp="1"/>
          </p:cNvSpPr>
          <p:nvPr>
            <p:ph type="dt" sz="half" idx="10"/>
          </p:nvPr>
        </p:nvSpPr>
        <p:spPr/>
        <p:txBody>
          <a:bodyPr/>
          <a:lstStyle/>
          <a:p>
            <a:pPr>
              <a:defRPr/>
            </a:pPr>
            <a:fld id="{ACA578A5-26C3-47D9-97A1-75A9ECD4A5C2}"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4F15F1B9-63E8-49F7-8A23-0CBE9C73D0A6}" type="slidenum">
              <a:rPr lang="es-ES_tradnl"/>
              <a:pPr>
                <a:defRPr/>
              </a:pPr>
              <a:t>44</a:t>
            </a:fld>
            <a:endParaRPr lang="es-ES_tradnl"/>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eaLnBrk="1" hangingPunct="1"/>
            <a:r>
              <a:rPr lang="es-ES_tradnl" sz="2400" smtClean="0"/>
              <a:t>TAREAS PREVIAS A LA VALIDACIÓN DE LAS MEDIDAS DE CONTROL</a:t>
            </a:r>
          </a:p>
        </p:txBody>
      </p:sp>
      <p:sp>
        <p:nvSpPr>
          <p:cNvPr id="8197" name="Rectangle 3"/>
          <p:cNvSpPr>
            <a:spLocks noGrp="1" noChangeArrowheads="1"/>
          </p:cNvSpPr>
          <p:nvPr>
            <p:ph idx="1"/>
          </p:nvPr>
        </p:nvSpPr>
        <p:spPr/>
        <p:txBody>
          <a:bodyPr/>
          <a:lstStyle/>
          <a:p>
            <a:pPr eaLnBrk="1" hangingPunct="1">
              <a:lnSpc>
                <a:spcPct val="80000"/>
              </a:lnSpc>
            </a:pPr>
            <a:r>
              <a:rPr lang="es-ES_tradnl" sz="2000" smtClean="0"/>
              <a:t>a) La identificación de los peligros que se pretenden controlar en el producto o el entorno</a:t>
            </a:r>
          </a:p>
          <a:p>
            <a:pPr eaLnBrk="1" hangingPunct="1">
              <a:lnSpc>
                <a:spcPct val="80000"/>
              </a:lnSpc>
            </a:pPr>
            <a:r>
              <a:rPr lang="es-ES_tradnl" sz="2000" smtClean="0"/>
              <a:t>La identificación del resultado requerido en materia de inocuidad de los alimentos.</a:t>
            </a:r>
          </a:p>
          <a:p>
            <a:pPr eaLnBrk="1" hangingPunct="1">
              <a:lnSpc>
                <a:spcPct val="80000"/>
              </a:lnSpc>
            </a:pPr>
            <a:r>
              <a:rPr lang="es-ES_tradnl" sz="2000" smtClean="0"/>
              <a:t>La identificación de las medidas que han de validarse, tomando en cuenta: </a:t>
            </a:r>
          </a:p>
          <a:p>
            <a:pPr lvl="1" eaLnBrk="1" hangingPunct="1">
              <a:lnSpc>
                <a:spcPct val="80000"/>
              </a:lnSpc>
            </a:pPr>
            <a:r>
              <a:rPr lang="es-ES_tradnl" sz="1800" smtClean="0"/>
              <a:t>La importancia de la medida de control para lograr el control del peligro con un resultado previsto. </a:t>
            </a:r>
          </a:p>
          <a:p>
            <a:pPr lvl="1" eaLnBrk="1" hangingPunct="1">
              <a:lnSpc>
                <a:spcPct val="80000"/>
              </a:lnSpc>
            </a:pPr>
            <a:r>
              <a:rPr lang="es-ES_tradnl" sz="1800" smtClean="0"/>
              <a:t>Si la medida de control ya ha sido validada </a:t>
            </a:r>
          </a:p>
          <a:p>
            <a:pPr lvl="1" eaLnBrk="1" hangingPunct="1">
              <a:lnSpc>
                <a:spcPct val="80000"/>
              </a:lnSpc>
            </a:pPr>
            <a:r>
              <a:rPr lang="es-ES_tradnl" sz="1800" smtClean="0"/>
              <a:t>Prioridad de la validación </a:t>
            </a:r>
          </a:p>
          <a:p>
            <a:pPr lvl="2" eaLnBrk="1" hangingPunct="1">
              <a:lnSpc>
                <a:spcPct val="80000"/>
              </a:lnSpc>
            </a:pPr>
            <a:r>
              <a:rPr lang="es-ES_tradnl" sz="1600" smtClean="0"/>
              <a:t>Efecto nocivo para la salud</a:t>
            </a:r>
          </a:p>
          <a:p>
            <a:pPr lvl="2" eaLnBrk="1" hangingPunct="1">
              <a:lnSpc>
                <a:spcPct val="80000"/>
              </a:lnSpc>
            </a:pPr>
            <a:r>
              <a:rPr lang="es-ES_tradnl" sz="1600" smtClean="0"/>
              <a:t>Experiencia histórica: </a:t>
            </a:r>
          </a:p>
          <a:p>
            <a:pPr lvl="2" eaLnBrk="1" hangingPunct="1">
              <a:lnSpc>
                <a:spcPct val="80000"/>
              </a:lnSpc>
            </a:pPr>
            <a:r>
              <a:rPr lang="es-ES_tradnl" sz="1600" smtClean="0"/>
              <a:t>Otros factores / limitaciones </a:t>
            </a:r>
          </a:p>
          <a:p>
            <a:pPr lvl="3" eaLnBrk="1" hangingPunct="1">
              <a:lnSpc>
                <a:spcPct val="80000"/>
              </a:lnSpc>
            </a:pPr>
            <a:r>
              <a:rPr lang="es-ES_tradnl" sz="1400" smtClean="0"/>
              <a:t>Capacidad para vigilar y corroborar la medida de control </a:t>
            </a:r>
          </a:p>
          <a:p>
            <a:pPr lvl="3" eaLnBrk="1" hangingPunct="1">
              <a:lnSpc>
                <a:spcPct val="80000"/>
              </a:lnSpc>
            </a:pPr>
            <a:r>
              <a:rPr lang="es-ES_tradnl" sz="1400" smtClean="0"/>
              <a:t>Viabilidad científica y técnica </a:t>
            </a:r>
          </a:p>
          <a:p>
            <a:pPr lvl="3" eaLnBrk="1" hangingPunct="1">
              <a:lnSpc>
                <a:spcPct val="80000"/>
              </a:lnSpc>
            </a:pPr>
            <a:r>
              <a:rPr lang="es-ES_tradnl" sz="1400" smtClean="0"/>
              <a:t>Recursos </a:t>
            </a:r>
          </a:p>
          <a:p>
            <a:pPr lvl="3" eaLnBrk="1" hangingPunct="1">
              <a:lnSpc>
                <a:spcPct val="80000"/>
              </a:lnSpc>
            </a:pPr>
            <a:endParaRPr lang="es-ES_tradnl" sz="1400" smtClean="0"/>
          </a:p>
        </p:txBody>
      </p:sp>
      <p:sp>
        <p:nvSpPr>
          <p:cNvPr id="4" name="3 Marcador de fecha"/>
          <p:cNvSpPr>
            <a:spLocks noGrp="1"/>
          </p:cNvSpPr>
          <p:nvPr>
            <p:ph type="dt" sz="half" idx="10"/>
          </p:nvPr>
        </p:nvSpPr>
        <p:spPr/>
        <p:txBody>
          <a:bodyPr/>
          <a:lstStyle/>
          <a:p>
            <a:pPr>
              <a:defRPr/>
            </a:pPr>
            <a:fld id="{E1647FC1-68ED-4D11-8E07-63F960EB25B0}"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99B5532A-BB42-4F27-8FE8-3F506EC41D4B}" type="slidenum">
              <a:rPr lang="es-ES_tradnl"/>
              <a:pPr>
                <a:defRPr/>
              </a:pPr>
              <a:t>45</a:t>
            </a:fld>
            <a:endParaRPr lang="es-ES_tradnl"/>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endParaRPr lang="es-ES_tradnl" smtClean="0"/>
          </a:p>
        </p:txBody>
      </p:sp>
      <p:sp>
        <p:nvSpPr>
          <p:cNvPr id="9221" name="Rectangle 3"/>
          <p:cNvSpPr>
            <a:spLocks noGrp="1" noChangeArrowheads="1"/>
          </p:cNvSpPr>
          <p:nvPr>
            <p:ph idx="1"/>
          </p:nvPr>
        </p:nvSpPr>
        <p:spPr/>
        <p:txBody>
          <a:bodyPr/>
          <a:lstStyle/>
          <a:p>
            <a:pPr eaLnBrk="1" hangingPunct="1">
              <a:lnSpc>
                <a:spcPct val="80000"/>
              </a:lnSpc>
            </a:pPr>
            <a:r>
              <a:rPr lang="es-ES_tradnl" sz="1600" b="1" smtClean="0"/>
              <a:t>IQ - Cualificación de la instalación. Esta fase va asociada a la instalación del sistema e incluirá la calibración de los elementos de medición y control, la documentación, planos, instrucciones de trabajo, la cualificación y formación del equipo de validación... </a:t>
            </a:r>
            <a:r>
              <a:rPr lang="es-ES_tradnl" sz="1600" smtClean="0"/>
              <a:t> </a:t>
            </a:r>
          </a:p>
          <a:p>
            <a:pPr eaLnBrk="1" hangingPunct="1">
              <a:lnSpc>
                <a:spcPct val="80000"/>
              </a:lnSpc>
              <a:buFontTx/>
              <a:buNone/>
            </a:pPr>
            <a:endParaRPr lang="es-ES_tradnl" sz="1600" smtClean="0"/>
          </a:p>
          <a:p>
            <a:pPr eaLnBrk="1" hangingPunct="1">
              <a:lnSpc>
                <a:spcPct val="80000"/>
              </a:lnSpc>
            </a:pPr>
            <a:r>
              <a:rPr lang="es-ES_tradnl" sz="1600" b="1" smtClean="0"/>
              <a:t>OQ - Cualificación operativa. Esta es la fase crucial de puesta a punto de nuestro proceso donde debe probarse su robustez y fiabilidad frente a casos peores. Es critico aqui el diseño de experimentos para desafiar al proceso.</a:t>
            </a:r>
            <a:r>
              <a:rPr lang="es-ES_tradnl" sz="1600" smtClean="0"/>
              <a:t> </a:t>
            </a:r>
          </a:p>
          <a:p>
            <a:pPr eaLnBrk="1" hangingPunct="1">
              <a:lnSpc>
                <a:spcPct val="80000"/>
              </a:lnSpc>
              <a:buFontTx/>
              <a:buNone/>
            </a:pPr>
            <a:endParaRPr lang="es-ES_tradnl" sz="1600" smtClean="0"/>
          </a:p>
          <a:p>
            <a:pPr eaLnBrk="1" hangingPunct="1">
              <a:lnSpc>
                <a:spcPct val="80000"/>
              </a:lnSpc>
            </a:pPr>
            <a:r>
              <a:rPr lang="es-ES_tradnl" sz="1600" b="1" smtClean="0"/>
              <a:t>PQ - Cualificación de prestaciones o funcional. En esta última fase se verá la repetibilidad y reproducibilidad de nuestro proceso. La formación y cualficación precisa para su operación, instrucciones de trabajo definitivas, puestas en marcha, paradas, ...  </a:t>
            </a:r>
            <a:endParaRPr lang="es-ES_tradnl" sz="1600" smtClean="0"/>
          </a:p>
          <a:p>
            <a:pPr eaLnBrk="1" hangingPunct="1">
              <a:lnSpc>
                <a:spcPct val="80000"/>
              </a:lnSpc>
              <a:buFontTx/>
              <a:buNone/>
            </a:pPr>
            <a:endParaRPr lang="es-ES_tradnl" sz="1600" smtClean="0"/>
          </a:p>
          <a:p>
            <a:pPr eaLnBrk="1" hangingPunct="1">
              <a:lnSpc>
                <a:spcPct val="80000"/>
              </a:lnSpc>
            </a:pPr>
            <a:r>
              <a:rPr lang="es-ES_tradnl" sz="1600" b="1" smtClean="0"/>
              <a:t>Informes de resultados y emisión de certificados de validación. </a:t>
            </a:r>
            <a:endParaRPr lang="es-ES_tradnl" sz="1600" smtClean="0"/>
          </a:p>
          <a:p>
            <a:pPr eaLnBrk="1" hangingPunct="1">
              <a:lnSpc>
                <a:spcPct val="80000"/>
              </a:lnSpc>
            </a:pPr>
            <a:endParaRPr lang="es-ES_tradnl" sz="1600" smtClean="0"/>
          </a:p>
        </p:txBody>
      </p:sp>
      <p:sp>
        <p:nvSpPr>
          <p:cNvPr id="4" name="3 Marcador de fecha"/>
          <p:cNvSpPr>
            <a:spLocks noGrp="1"/>
          </p:cNvSpPr>
          <p:nvPr>
            <p:ph type="dt" sz="half" idx="10"/>
          </p:nvPr>
        </p:nvSpPr>
        <p:spPr/>
        <p:txBody>
          <a:bodyPr/>
          <a:lstStyle/>
          <a:p>
            <a:pPr>
              <a:defRPr/>
            </a:pPr>
            <a:fld id="{73273D3D-0C00-4614-9593-5A4EF1CBF951}"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9E09B10D-D0C8-4222-9B28-7C3ED9EB2BFC}" type="slidenum">
              <a:rPr lang="es-ES_tradnl"/>
              <a:pPr>
                <a:defRPr/>
              </a:pPr>
              <a:t>46</a:t>
            </a:fld>
            <a:endParaRPr lang="es-ES_tradnl"/>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s-ES_tradnl" sz="2400" b="1" smtClean="0"/>
              <a:t>Validación de Procesos</a:t>
            </a:r>
            <a:r>
              <a:rPr lang="es-ES_tradnl" sz="2400" smtClean="0"/>
              <a:t/>
            </a:r>
            <a:br>
              <a:rPr lang="es-ES_tradnl" sz="2400" smtClean="0"/>
            </a:br>
            <a:endParaRPr lang="es-ES_tradnl" sz="2400" smtClean="0"/>
          </a:p>
        </p:txBody>
      </p:sp>
      <p:sp>
        <p:nvSpPr>
          <p:cNvPr id="10245" name="Rectangle 3"/>
          <p:cNvSpPr>
            <a:spLocks noGrp="1" noChangeArrowheads="1"/>
          </p:cNvSpPr>
          <p:nvPr>
            <p:ph idx="1"/>
          </p:nvPr>
        </p:nvSpPr>
        <p:spPr/>
        <p:txBody>
          <a:bodyPr/>
          <a:lstStyle/>
          <a:p>
            <a:pPr eaLnBrk="1" hangingPunct="1">
              <a:lnSpc>
                <a:spcPct val="80000"/>
              </a:lnSpc>
            </a:pPr>
            <a:r>
              <a:rPr lang="es-ES_tradnl" sz="2000" dirty="0" smtClean="0"/>
              <a:t>El objetivo de la validación de un proceso es demostrar la capacidad de proporcionar, de forma continuada y reproducible, productos homogéneos de acuerdo a unas especificaciones de calidad.</a:t>
            </a:r>
          </a:p>
          <a:p>
            <a:pPr eaLnBrk="1" hangingPunct="1">
              <a:lnSpc>
                <a:spcPct val="80000"/>
              </a:lnSpc>
            </a:pPr>
            <a:r>
              <a:rPr lang="es-ES_tradnl" sz="2000" dirty="0" smtClean="0"/>
              <a:t> </a:t>
            </a:r>
          </a:p>
          <a:p>
            <a:pPr eaLnBrk="1" hangingPunct="1">
              <a:lnSpc>
                <a:spcPct val="80000"/>
              </a:lnSpc>
            </a:pPr>
            <a:r>
              <a:rPr lang="es-ES_tradnl" sz="2000" dirty="0" smtClean="0"/>
              <a:t>Para ello es imprescindible el conocimiento profundo del proceso, a fin de realizar un análisis de riesgos y detectar los puntos críticos que puedan incidir en la calidad del producto.</a:t>
            </a:r>
          </a:p>
          <a:p>
            <a:pPr eaLnBrk="1" hangingPunct="1">
              <a:lnSpc>
                <a:spcPct val="80000"/>
              </a:lnSpc>
            </a:pPr>
            <a:r>
              <a:rPr lang="es-ES_tradnl" sz="2000" dirty="0" smtClean="0"/>
              <a:t> </a:t>
            </a:r>
          </a:p>
          <a:p>
            <a:pPr eaLnBrk="1" hangingPunct="1">
              <a:lnSpc>
                <a:spcPct val="80000"/>
              </a:lnSpc>
            </a:pPr>
            <a:r>
              <a:rPr lang="es-ES_tradnl" sz="2000" dirty="0" smtClean="0"/>
              <a:t>Dado que un proceso es la interacción controlada de componentes, equipos, entorno, procedimientos, software y personal, un requisito previo es la Calificación de las Instalaciones, Equipos y Sistemas informáticos que intervienen en el proceso.</a:t>
            </a:r>
          </a:p>
        </p:txBody>
      </p:sp>
      <p:sp>
        <p:nvSpPr>
          <p:cNvPr id="4" name="3 Marcador de fecha"/>
          <p:cNvSpPr>
            <a:spLocks noGrp="1"/>
          </p:cNvSpPr>
          <p:nvPr>
            <p:ph type="dt" sz="half" idx="10"/>
          </p:nvPr>
        </p:nvSpPr>
        <p:spPr/>
        <p:txBody>
          <a:bodyPr/>
          <a:lstStyle/>
          <a:p>
            <a:pPr>
              <a:defRPr/>
            </a:pPr>
            <a:fld id="{2C0B8CFD-0894-44E7-A873-EA57FD7BB3C1}"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55B84AFB-E115-4C8F-80EC-166369C832B5}" type="slidenum">
              <a:rPr lang="es-ES_tradnl"/>
              <a:pPr>
                <a:defRPr/>
              </a:pPr>
              <a:t>47</a:t>
            </a:fld>
            <a:endParaRPr lang="es-ES_tradnl"/>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s-ES_tradnl" sz="2400" smtClean="0"/>
              <a:t>Qualificación de Equipos de Proceso e Instrumental Analítico</a:t>
            </a:r>
          </a:p>
        </p:txBody>
      </p:sp>
      <p:sp>
        <p:nvSpPr>
          <p:cNvPr id="11269" name="Rectangle 3"/>
          <p:cNvSpPr>
            <a:spLocks noGrp="1" noChangeArrowheads="1"/>
          </p:cNvSpPr>
          <p:nvPr>
            <p:ph idx="1"/>
          </p:nvPr>
        </p:nvSpPr>
        <p:spPr/>
        <p:txBody>
          <a:bodyPr/>
          <a:lstStyle/>
          <a:p>
            <a:pPr eaLnBrk="1" hangingPunct="1">
              <a:lnSpc>
                <a:spcPct val="80000"/>
              </a:lnSpc>
            </a:pPr>
            <a:r>
              <a:rPr lang="es-ES_tradnl" sz="2400" smtClean="0"/>
              <a:t>La calificación de los equipos, instalaciones y servicios empleados en la fabricación y el control de un producto es un requisito previo a la validación del proceso productivo para:</a:t>
            </a:r>
          </a:p>
          <a:p>
            <a:pPr eaLnBrk="1" hangingPunct="1">
              <a:lnSpc>
                <a:spcPct val="80000"/>
              </a:lnSpc>
            </a:pPr>
            <a:r>
              <a:rPr lang="es-ES_tradnl" sz="2400" smtClean="0"/>
              <a:t>  </a:t>
            </a:r>
            <a:r>
              <a:rPr lang="es-ES_tradnl" sz="2400" b="1" smtClean="0"/>
              <a:t>·</a:t>
            </a:r>
            <a:r>
              <a:rPr lang="es-ES_tradnl" sz="2400" smtClean="0"/>
              <a:t> Garantizar que se han tenido en cuenta todos los requisitos GMP en el diseño</a:t>
            </a:r>
            <a:endParaRPr lang="es-ES_tradnl" sz="2400" b="1" smtClean="0"/>
          </a:p>
          <a:p>
            <a:pPr eaLnBrk="1" hangingPunct="1">
              <a:lnSpc>
                <a:spcPct val="80000"/>
              </a:lnSpc>
            </a:pPr>
            <a:r>
              <a:rPr lang="es-ES_tradnl" sz="2400" b="1" smtClean="0"/>
              <a:t>  ·</a:t>
            </a:r>
            <a:r>
              <a:rPr lang="es-ES_tradnl" sz="2400" smtClean="0"/>
              <a:t> Asegurar la correcta utilización de los mismos mediante la adecuación de los procedimientos de uso, instrucciones de trabajo y formación del personal</a:t>
            </a:r>
            <a:endParaRPr lang="es-ES_tradnl" sz="2400" b="1" smtClean="0"/>
          </a:p>
          <a:p>
            <a:pPr eaLnBrk="1" hangingPunct="1">
              <a:lnSpc>
                <a:spcPct val="80000"/>
              </a:lnSpc>
            </a:pPr>
            <a:r>
              <a:rPr lang="es-ES_tradnl" sz="2400" b="1" smtClean="0"/>
              <a:t>  ·</a:t>
            </a:r>
            <a:r>
              <a:rPr lang="es-ES_tradnl" sz="2400" smtClean="0"/>
              <a:t> Prevenir cualquier desviación mediante la implantación de una política de control de cambios y un plan de mantenimiento preventivo</a:t>
            </a:r>
          </a:p>
        </p:txBody>
      </p:sp>
      <p:sp>
        <p:nvSpPr>
          <p:cNvPr id="4" name="3 Marcador de fecha"/>
          <p:cNvSpPr>
            <a:spLocks noGrp="1"/>
          </p:cNvSpPr>
          <p:nvPr>
            <p:ph type="dt" sz="half" idx="10"/>
          </p:nvPr>
        </p:nvSpPr>
        <p:spPr/>
        <p:txBody>
          <a:bodyPr/>
          <a:lstStyle/>
          <a:p>
            <a:pPr>
              <a:defRPr/>
            </a:pPr>
            <a:fld id="{34C9FED5-471B-47BB-8CF5-8C48AF590721}"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0918F589-5812-4577-B803-3FF030EBBD7F}" type="slidenum">
              <a:rPr lang="es-ES_tradnl"/>
              <a:pPr>
                <a:defRPr/>
              </a:pPr>
              <a:t>48</a:t>
            </a:fld>
            <a:endParaRPr lang="es-ES_tradnl"/>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s-ES_tradnl" smtClean="0"/>
              <a:t>Validación de Limpieza</a:t>
            </a:r>
          </a:p>
        </p:txBody>
      </p:sp>
      <p:sp>
        <p:nvSpPr>
          <p:cNvPr id="12293" name="Rectangle 3"/>
          <p:cNvSpPr>
            <a:spLocks noGrp="1" noChangeArrowheads="1"/>
          </p:cNvSpPr>
          <p:nvPr>
            <p:ph idx="1"/>
          </p:nvPr>
        </p:nvSpPr>
        <p:spPr/>
        <p:txBody>
          <a:bodyPr/>
          <a:lstStyle/>
          <a:p>
            <a:pPr eaLnBrk="1" hangingPunct="1">
              <a:lnSpc>
                <a:spcPct val="90000"/>
              </a:lnSpc>
            </a:pPr>
            <a:r>
              <a:rPr lang="es-ES_tradnl" sz="2800" smtClean="0"/>
              <a:t>El objetivo de la validación de la limpieza es asegurar que los procesos de limpieza utilizados son capaces de eliminar contaminantes (producto anterior, impurezas y productos de degradación, detergentes y agentes de limpieza, ...) hasta unos límites predeterminados.</a:t>
            </a:r>
          </a:p>
          <a:p>
            <a:pPr eaLnBrk="1" hangingPunct="1">
              <a:lnSpc>
                <a:spcPct val="90000"/>
              </a:lnSpc>
            </a:pPr>
            <a:r>
              <a:rPr lang="es-ES_tradnl" sz="2800" smtClean="0"/>
              <a:t> El cálculo y estudio de estos límites requiere un amplio estudios y conocimiento de los diferentes productos y procesos.</a:t>
            </a:r>
          </a:p>
        </p:txBody>
      </p:sp>
      <p:sp>
        <p:nvSpPr>
          <p:cNvPr id="4" name="3 Marcador de fecha"/>
          <p:cNvSpPr>
            <a:spLocks noGrp="1"/>
          </p:cNvSpPr>
          <p:nvPr>
            <p:ph type="dt" sz="half" idx="10"/>
          </p:nvPr>
        </p:nvSpPr>
        <p:spPr/>
        <p:txBody>
          <a:bodyPr/>
          <a:lstStyle/>
          <a:p>
            <a:pPr>
              <a:defRPr/>
            </a:pPr>
            <a:fld id="{169753F1-D432-4F54-8519-1E6574DFECE8}"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73E7111C-4DB3-4D0B-8FE8-E9CF7ACE5FF0}" type="slidenum">
              <a:rPr lang="es-ES_tradnl"/>
              <a:pPr>
                <a:defRPr/>
              </a:pPr>
              <a:t>49</a:t>
            </a:fld>
            <a:endParaRPr lang="es-ES_trad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Obtener información del mercado</a:t>
            </a:r>
            <a:endParaRPr lang="es-ES_tradnl" dirty="0"/>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5</a:t>
            </a:fld>
            <a:endParaRPr lang="es-ES_tradnl" dirty="0"/>
          </a:p>
        </p:txBody>
      </p:sp>
      <p:graphicFrame>
        <p:nvGraphicFramePr>
          <p:cNvPr id="5" name="4 Tabla"/>
          <p:cNvGraphicFramePr>
            <a:graphicFrameLocks noGrp="1"/>
          </p:cNvGraphicFramePr>
          <p:nvPr/>
        </p:nvGraphicFramePr>
        <p:xfrm>
          <a:off x="199504" y="1446414"/>
          <a:ext cx="8744990" cy="4949050"/>
        </p:xfrm>
        <a:graphic>
          <a:graphicData uri="http://schemas.openxmlformats.org/drawingml/2006/table">
            <a:tbl>
              <a:tblPr>
                <a:effectLst>
                  <a:outerShdw blurRad="50800" dist="50800" dir="5400000" algn="ctr" rotWithShape="0">
                    <a:srgbClr val="FFFF00"/>
                  </a:outerShdw>
                </a:effectLst>
              </a:tblPr>
              <a:tblGrid>
                <a:gridCol w="1098097"/>
                <a:gridCol w="668407"/>
                <a:gridCol w="907122"/>
                <a:gridCol w="954866"/>
                <a:gridCol w="895188"/>
                <a:gridCol w="891209"/>
                <a:gridCol w="732065"/>
                <a:gridCol w="859381"/>
                <a:gridCol w="895188"/>
                <a:gridCol w="843467"/>
              </a:tblGrid>
              <a:tr h="323187">
                <a:tc gridSpan="4">
                  <a:txBody>
                    <a:bodyPr/>
                    <a:lstStyle/>
                    <a:p>
                      <a:pPr algn="ctr" fontAlgn="ctr"/>
                      <a:endParaRPr lang="es-ES_tradnl" sz="1400" b="1" i="0" u="none" strike="noStrike" dirty="0">
                        <a:solidFill>
                          <a:schemeClr val="tx1"/>
                        </a:solidFill>
                        <a:latin typeface="Calibri"/>
                      </a:endParaRP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pPr algn="ctr" fontAlgn="ctr"/>
                      <a:endParaRPr lang="es-ES_tradnl" sz="1200" b="1" i="0" u="none" strike="noStrike" dirty="0">
                        <a:solidFill>
                          <a:schemeClr val="tx1"/>
                        </a:solidFill>
                        <a:latin typeface="Calibri"/>
                      </a:endParaRPr>
                    </a:p>
                  </a:txBody>
                  <a:tcPr marL="8328" marR="8328" marT="8328"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ctr"/>
                      <a:endParaRPr lang="es-ES_tradnl" sz="1200" b="1" i="0" u="none" strike="noStrike" dirty="0">
                        <a:solidFill>
                          <a:schemeClr val="tx1"/>
                        </a:solidFill>
                        <a:latin typeface="Calibri"/>
                      </a:endParaRPr>
                    </a:p>
                  </a:txBody>
                  <a:tcPr marL="8328" marR="8328" marT="8328"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ctr"/>
                      <a:endParaRPr lang="es-ES_tradnl" sz="1200" b="1" i="0" u="none" strike="noStrike" dirty="0">
                        <a:solidFill>
                          <a:schemeClr val="tx1"/>
                        </a:solidFill>
                        <a:latin typeface="Calibri"/>
                      </a:endParaRPr>
                    </a:p>
                  </a:txBody>
                  <a:tcPr marL="8328" marR="8328" marT="832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algn="ctr" fontAlgn="ctr"/>
                      <a:r>
                        <a:rPr lang="es-ES_tradnl" sz="1400" b="1" i="0" u="none" strike="noStrike" dirty="0">
                          <a:solidFill>
                            <a:schemeClr val="tx1"/>
                          </a:solidFill>
                          <a:latin typeface="Calibri"/>
                        </a:rPr>
                        <a:t>Cómo</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s-ES_tradnl"/>
                    </a:p>
                  </a:txBody>
                  <a:tcPr/>
                </a:tc>
                <a:tc hMerge="1">
                  <a:txBody>
                    <a:bodyPr/>
                    <a:lstStyle/>
                    <a:p>
                      <a:endParaRPr lang="es-ES_tradnl"/>
                    </a:p>
                  </a:txBody>
                  <a:tcPr/>
                </a:tc>
                <a:tc gridSpan="3">
                  <a:txBody>
                    <a:bodyPr/>
                    <a:lstStyle/>
                    <a:p>
                      <a:pPr algn="ctr" fontAlgn="ctr"/>
                      <a:r>
                        <a:rPr lang="es-ES_tradnl" sz="1400" b="1" i="0" u="none" strike="noStrike" dirty="0">
                          <a:solidFill>
                            <a:schemeClr val="tx1"/>
                          </a:solidFill>
                          <a:latin typeface="Calibri"/>
                        </a:rPr>
                        <a:t>Qué</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hMerge="1">
                  <a:txBody>
                    <a:bodyPr/>
                    <a:lstStyle/>
                    <a:p>
                      <a:endParaRPr lang="es-ES_tradnl"/>
                    </a:p>
                  </a:txBody>
                  <a:tcPr/>
                </a:tc>
                <a:tc hMerge="1">
                  <a:txBody>
                    <a:bodyPr/>
                    <a:lstStyle/>
                    <a:p>
                      <a:endParaRPr lang="es-ES_tradnl"/>
                    </a:p>
                  </a:txBody>
                  <a:tcPr/>
                </a:tc>
              </a:tr>
              <a:tr h="754105">
                <a:tc>
                  <a:txBody>
                    <a:bodyPr/>
                    <a:lstStyle/>
                    <a:p>
                      <a:pPr algn="ctr" fontAlgn="ctr"/>
                      <a:r>
                        <a:rPr lang="es-ES_tradnl" sz="1400" b="1" i="0" u="none" strike="noStrike" dirty="0">
                          <a:solidFill>
                            <a:schemeClr val="tx1"/>
                          </a:solidFill>
                          <a:latin typeface="Calibri"/>
                        </a:rPr>
                        <a:t>A quién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Por quién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Cuándo</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Dónde</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Cómo</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Obtener los datos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Utilizar los datos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Requisitos explícitos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Requisitos no expresados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Requisitos de fidelización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916621">
                <a:tc>
                  <a:txBody>
                    <a:bodyPr/>
                    <a:lstStyle/>
                    <a:p>
                      <a:pPr algn="ctr" fontAlgn="ctr"/>
                      <a:r>
                        <a:rPr lang="es-ES_tradnl" sz="1400" b="1" i="0" u="none" strike="noStrike" dirty="0" smtClean="0">
                          <a:solidFill>
                            <a:schemeClr val="tx1"/>
                          </a:solidFill>
                          <a:latin typeface="Calibri"/>
                        </a:rPr>
                        <a:t>Cliente </a:t>
                      </a:r>
                      <a:r>
                        <a:rPr lang="es-ES_tradnl" sz="1400" b="1" i="0" u="none" strike="noStrike" dirty="0">
                          <a:solidFill>
                            <a:schemeClr val="tx1"/>
                          </a:solidFill>
                          <a:latin typeface="Calibri"/>
                        </a:rPr>
                        <a:t>(p.ej. Cadena distribución)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smtClean="0">
                          <a:solidFill>
                            <a:schemeClr val="tx1"/>
                          </a:solidFill>
                          <a:latin typeface="Calibri"/>
                        </a:rPr>
                        <a:t>Personal de </a:t>
                      </a:r>
                      <a:r>
                        <a:rPr lang="es-ES_tradnl" sz="1400" b="1" i="0" u="none" strike="noStrike" dirty="0">
                          <a:solidFill>
                            <a:schemeClr val="tx1"/>
                          </a:solidFill>
                          <a:latin typeface="Calibri"/>
                        </a:rPr>
                        <a:t>nuestra organización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Usan nuestros productos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Usan nuestros productos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Usan nuestros productos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smtClean="0">
                          <a:solidFill>
                            <a:schemeClr val="tx1"/>
                          </a:solidFill>
                          <a:latin typeface="Calibri"/>
                        </a:rPr>
                        <a:t>Observación, conversaciones</a:t>
                      </a:r>
                      <a:endParaRPr lang="es-ES_tradnl" sz="1400" b="1" i="0" u="none" strike="noStrike" dirty="0">
                        <a:solidFill>
                          <a:schemeClr val="tx1"/>
                        </a:solidFill>
                        <a:latin typeface="Calibri"/>
                      </a:endParaRP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 </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Información necesitamos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Información necesitamos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Información necesitamos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1400479">
                <a:tc>
                  <a:txBody>
                    <a:bodyPr/>
                    <a:lstStyle/>
                    <a:p>
                      <a:pPr algn="ctr" fontAlgn="ctr"/>
                      <a:r>
                        <a:rPr lang="es-ES_tradnl" sz="1400" b="1" i="0" u="none" strike="noStrike" dirty="0">
                          <a:solidFill>
                            <a:schemeClr val="tx1"/>
                          </a:solidFill>
                          <a:latin typeface="Calibri"/>
                        </a:rPr>
                        <a:t>Personas en la organización cliente</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Se hace cada tarea</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 </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 </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 </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smtClean="0">
                          <a:solidFill>
                            <a:schemeClr val="tx1"/>
                          </a:solidFill>
                          <a:latin typeface="Calibri"/>
                        </a:rPr>
                        <a:t>Observación, conversaciones</a:t>
                      </a:r>
                      <a:endParaRPr lang="es-ES_tradnl" sz="1400" b="1" i="0" u="none" strike="noStrike" dirty="0">
                        <a:solidFill>
                          <a:schemeClr val="tx1"/>
                        </a:solidFill>
                        <a:latin typeface="Calibri"/>
                      </a:endParaRP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Se analizarán los datos obtenidos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Problemas y oportunidades existen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Problemas y oportunidades existen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Problemas y oportunidades existen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1277360">
                <a:tc>
                  <a:txBody>
                    <a:bodyPr/>
                    <a:lstStyle/>
                    <a:p>
                      <a:pPr algn="ctr" fontAlgn="ctr"/>
                      <a:r>
                        <a:rPr lang="es-ES_tradnl" sz="1400" b="1" i="0" u="none" strike="noStrike" dirty="0">
                          <a:solidFill>
                            <a:schemeClr val="tx1"/>
                          </a:solidFill>
                          <a:latin typeface="Calibri"/>
                        </a:rPr>
                        <a:t>Consumidores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De nuestra organización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Usan nuestros productos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Usan nuestros productos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Usan nuestros productos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smtClean="0">
                          <a:solidFill>
                            <a:schemeClr val="tx1"/>
                          </a:solidFill>
                          <a:latin typeface="Calibri"/>
                        </a:rPr>
                        <a:t>Observación, encuestas, conversaciones</a:t>
                      </a:r>
                      <a:endParaRPr lang="es-ES_tradnl" sz="1400" b="1" i="0" u="none" strike="noStrike" dirty="0">
                        <a:solidFill>
                          <a:schemeClr val="tx1"/>
                        </a:solidFill>
                        <a:latin typeface="Calibri"/>
                      </a:endParaRP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Se analizarán los datos obtenidos</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Problemas y oportunidades existen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Problemas y oportunidades existen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ES_tradnl" sz="1400" b="1" i="0" u="none" strike="noStrike" dirty="0">
                          <a:solidFill>
                            <a:schemeClr val="tx1"/>
                          </a:solidFill>
                          <a:latin typeface="Calibri"/>
                        </a:rPr>
                        <a:t>Problemas y oportunidades existen</a:t>
                      </a:r>
                    </a:p>
                  </a:txBody>
                  <a:tcPr marL="8328" marR="8328" marT="83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s-ES_tradnl" sz="2400" smtClean="0"/>
              <a:t>Sistemas Informatizados y Automatizados de Control</a:t>
            </a:r>
          </a:p>
        </p:txBody>
      </p:sp>
      <p:sp>
        <p:nvSpPr>
          <p:cNvPr id="13317" name="Rectangle 3"/>
          <p:cNvSpPr>
            <a:spLocks noGrp="1" noChangeArrowheads="1"/>
          </p:cNvSpPr>
          <p:nvPr>
            <p:ph idx="1"/>
          </p:nvPr>
        </p:nvSpPr>
        <p:spPr/>
        <p:txBody>
          <a:bodyPr/>
          <a:lstStyle/>
          <a:p>
            <a:pPr eaLnBrk="1" hangingPunct="1">
              <a:lnSpc>
                <a:spcPct val="80000"/>
              </a:lnSpc>
            </a:pPr>
            <a:endParaRPr lang="es-ES_tradnl" sz="1600" smtClean="0"/>
          </a:p>
          <a:p>
            <a:pPr eaLnBrk="1" hangingPunct="1">
              <a:lnSpc>
                <a:spcPct val="80000"/>
              </a:lnSpc>
            </a:pPr>
            <a:r>
              <a:rPr lang="es-ES_tradnl" sz="1600" smtClean="0"/>
              <a:t>A partir de la validación de los sistemas informatizados podemos realizar un mantenimiento eficiente y de calidad de nuestros sistemas informáticos.</a:t>
            </a:r>
          </a:p>
          <a:p>
            <a:pPr eaLnBrk="1" hangingPunct="1">
              <a:lnSpc>
                <a:spcPct val="80000"/>
              </a:lnSpc>
            </a:pPr>
            <a:r>
              <a:rPr lang="es-ES_tradnl" sz="1600" smtClean="0"/>
              <a:t>En la Validación de Sistemas Informatizados y de Control han de considerarse las siguientes actividades </a:t>
            </a:r>
            <a:br>
              <a:rPr lang="es-ES_tradnl" sz="1600" smtClean="0"/>
            </a:br>
            <a:r>
              <a:rPr lang="es-ES_tradnl" sz="1600" smtClean="0"/>
              <a:t>- Redacción de Global IT Validation Master Plan</a:t>
            </a:r>
            <a:br>
              <a:rPr lang="es-ES_tradnl" sz="1600" smtClean="0"/>
            </a:br>
            <a:r>
              <a:rPr lang="es-ES_tradnl" sz="1600" smtClean="0"/>
              <a:t>- Redacción de Especificaciones de Requerimientos de Usuario (URS)</a:t>
            </a:r>
            <a:br>
              <a:rPr lang="es-ES_tradnl" sz="1600" smtClean="0"/>
            </a:br>
            <a:r>
              <a:rPr lang="es-ES_tradnl" sz="1600" smtClean="0"/>
              <a:t>- Redacción de Planes Maestros (VMP)</a:t>
            </a:r>
            <a:br>
              <a:rPr lang="es-ES_tradnl" sz="1600" smtClean="0"/>
            </a:br>
            <a:r>
              <a:rPr lang="es-ES_tradnl" sz="1600" smtClean="0"/>
              <a:t>- Evaluación del cumplimiento de la 21CFR Parte 11</a:t>
            </a:r>
            <a:br>
              <a:rPr lang="es-ES_tradnl" sz="1600" smtClean="0"/>
            </a:br>
            <a:r>
              <a:rPr lang="es-ES_tradnl" sz="1600" smtClean="0"/>
              <a:t>- Análisis y auditoria de Suministradores</a:t>
            </a:r>
            <a:br>
              <a:rPr lang="es-ES_tradnl" sz="1600" smtClean="0"/>
            </a:br>
            <a:r>
              <a:rPr lang="es-ES_tradnl" sz="1600" smtClean="0"/>
              <a:t>- Análisis de Riesgos (RA)</a:t>
            </a:r>
            <a:br>
              <a:rPr lang="es-ES_tradnl" sz="1600" smtClean="0"/>
            </a:br>
            <a:r>
              <a:rPr lang="es-ES_tradnl" sz="1600" smtClean="0"/>
              <a:t>- Matriz de Trazabilidad</a:t>
            </a:r>
            <a:br>
              <a:rPr lang="es-ES_tradnl" sz="1600" smtClean="0"/>
            </a:br>
            <a:r>
              <a:rPr lang="es-ES_tradnl" sz="1600" smtClean="0"/>
              <a:t>- Plan de Configuración</a:t>
            </a:r>
            <a:br>
              <a:rPr lang="es-ES_tradnl" sz="1600" smtClean="0"/>
            </a:br>
            <a:r>
              <a:rPr lang="es-ES_tradnl" sz="1600" smtClean="0"/>
              <a:t>- Plan de Migración</a:t>
            </a:r>
            <a:br>
              <a:rPr lang="es-ES_tradnl" sz="1600" smtClean="0"/>
            </a:br>
            <a:r>
              <a:rPr lang="es-ES_tradnl" sz="1600" smtClean="0"/>
              <a:t>- Redacción y Ejecución de Protocolos (DQ, IQ, OQ, PQ)</a:t>
            </a:r>
            <a:br>
              <a:rPr lang="es-ES_tradnl" sz="1600" smtClean="0"/>
            </a:br>
            <a:r>
              <a:rPr lang="es-ES_tradnl" sz="1600" smtClean="0"/>
              <a:t>- Redacción y Ejecución de pruebas FAT y SAT</a:t>
            </a:r>
            <a:br>
              <a:rPr lang="es-ES_tradnl" sz="1600" smtClean="0"/>
            </a:br>
            <a:r>
              <a:rPr lang="es-ES_tradnl" sz="1600" smtClean="0"/>
              <a:t>- Seguimiento de Control de Cambios</a:t>
            </a:r>
            <a:br>
              <a:rPr lang="es-ES_tradnl" sz="1600" smtClean="0"/>
            </a:br>
            <a:r>
              <a:rPr lang="es-ES_tradnl" sz="1600" smtClean="0"/>
              <a:t>- Seguimiento y Cierre de Incidencias</a:t>
            </a:r>
            <a:br>
              <a:rPr lang="es-ES_tradnl" sz="1600" smtClean="0"/>
            </a:br>
            <a:r>
              <a:rPr lang="es-ES_tradnl" sz="1600" smtClean="0"/>
              <a:t>- Revalidaciones</a:t>
            </a:r>
            <a:r>
              <a:rPr lang="es-ES_tradnl" sz="1600" smtClean="0">
                <a:hlinkClick r:id="rId3"/>
              </a:rPr>
              <a:t> </a:t>
            </a:r>
            <a:r>
              <a:rPr lang="es-ES_tradnl" sz="1600" smtClean="0"/>
              <a:t/>
            </a:r>
            <a:br>
              <a:rPr lang="es-ES_tradnl" sz="1600" smtClean="0"/>
            </a:br>
            <a:r>
              <a:rPr lang="es-ES_tradnl" sz="1600" smtClean="0"/>
              <a:t>- Plan de retirada del sistema</a:t>
            </a:r>
          </a:p>
        </p:txBody>
      </p:sp>
      <p:sp>
        <p:nvSpPr>
          <p:cNvPr id="4" name="3 Marcador de fecha"/>
          <p:cNvSpPr>
            <a:spLocks noGrp="1"/>
          </p:cNvSpPr>
          <p:nvPr>
            <p:ph type="dt" sz="half" idx="10"/>
          </p:nvPr>
        </p:nvSpPr>
        <p:spPr/>
        <p:txBody>
          <a:bodyPr/>
          <a:lstStyle/>
          <a:p>
            <a:pPr>
              <a:defRPr/>
            </a:pPr>
            <a:fld id="{084AD022-2B73-486C-A361-566DAFE4525D}"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8E0F5B93-91D0-43B6-A1AD-F054233AB6FD}" type="slidenum">
              <a:rPr lang="es-ES_tradnl"/>
              <a:pPr>
                <a:defRPr/>
              </a:pPr>
              <a:t>50</a:t>
            </a:fld>
            <a:endParaRPr lang="es-ES_tradnl"/>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s-ES_tradnl" smtClean="0"/>
              <a:t>Control Ambiental</a:t>
            </a:r>
          </a:p>
        </p:txBody>
      </p:sp>
      <p:sp>
        <p:nvSpPr>
          <p:cNvPr id="14341" name="Rectangle 3"/>
          <p:cNvSpPr>
            <a:spLocks noGrp="1" noChangeArrowheads="1"/>
          </p:cNvSpPr>
          <p:nvPr>
            <p:ph idx="1"/>
          </p:nvPr>
        </p:nvSpPr>
        <p:spPr/>
        <p:txBody>
          <a:bodyPr/>
          <a:lstStyle/>
          <a:p>
            <a:pPr marL="182563" indent="-182563" eaLnBrk="1" hangingPunct="1">
              <a:lnSpc>
                <a:spcPct val="80000"/>
              </a:lnSpc>
            </a:pPr>
            <a:endParaRPr lang="es-ES_tradnl" sz="1600" smtClean="0"/>
          </a:p>
          <a:p>
            <a:pPr marL="182563" indent="-182563" eaLnBrk="1" hangingPunct="1">
              <a:lnSpc>
                <a:spcPct val="80000"/>
              </a:lnSpc>
              <a:buFontTx/>
              <a:buNone/>
            </a:pPr>
            <a:r>
              <a:rPr lang="es-ES_tradnl" sz="1600" smtClean="0"/>
              <a:t>Incluye la validación de la puesta en marcha, el mantenimiento y la Cualificación Operacional (OQ) de:</a:t>
            </a:r>
          </a:p>
          <a:p>
            <a:pPr marL="182563" indent="-182563" eaLnBrk="1" hangingPunct="1">
              <a:lnSpc>
                <a:spcPct val="80000"/>
              </a:lnSpc>
              <a:buFontTx/>
              <a:buNone/>
            </a:pPr>
            <a:endParaRPr lang="es-ES_tradnl" sz="1600" smtClean="0"/>
          </a:p>
          <a:p>
            <a:pPr marL="182563" indent="-182563" eaLnBrk="1" hangingPunct="1">
              <a:lnSpc>
                <a:spcPct val="80000"/>
              </a:lnSpc>
            </a:pPr>
            <a:r>
              <a:rPr lang="es-ES_tradnl" sz="1600" smtClean="0"/>
              <a:t>Equipos e Instalaciones de filtración de aire</a:t>
            </a:r>
          </a:p>
          <a:p>
            <a:pPr lvl="1" indent="-220663" eaLnBrk="1" hangingPunct="1">
              <a:lnSpc>
                <a:spcPct val="80000"/>
              </a:lnSpc>
            </a:pPr>
            <a:r>
              <a:rPr lang="es-ES_tradnl" sz="1400" smtClean="0"/>
              <a:t> Cabinas de Flujo Laminar</a:t>
            </a:r>
          </a:p>
          <a:p>
            <a:pPr lvl="1" indent="-220663" eaLnBrk="1" hangingPunct="1">
              <a:lnSpc>
                <a:spcPct val="80000"/>
              </a:lnSpc>
            </a:pPr>
            <a:r>
              <a:rPr lang="es-ES_tradnl" sz="1400" smtClean="0"/>
              <a:t>  Cabinas de Seguridad Biológica (CSB)</a:t>
            </a:r>
          </a:p>
          <a:p>
            <a:pPr lvl="1" indent="-220663" eaLnBrk="1" hangingPunct="1">
              <a:lnSpc>
                <a:spcPct val="80000"/>
              </a:lnSpc>
            </a:pPr>
            <a:r>
              <a:rPr lang="es-ES_tradnl" sz="1400" smtClean="0"/>
              <a:t>  Módulos de Flujo Laminar (FL)</a:t>
            </a:r>
          </a:p>
          <a:p>
            <a:pPr lvl="1" indent="-220663" eaLnBrk="1" hangingPunct="1">
              <a:lnSpc>
                <a:spcPct val="80000"/>
              </a:lnSpc>
            </a:pPr>
            <a:r>
              <a:rPr lang="es-ES_tradnl" sz="1400" smtClean="0"/>
              <a:t>  Cabinas de Pesada</a:t>
            </a:r>
          </a:p>
          <a:p>
            <a:pPr lvl="1" indent="-220663" eaLnBrk="1" hangingPunct="1">
              <a:lnSpc>
                <a:spcPct val="80000"/>
              </a:lnSpc>
            </a:pPr>
            <a:r>
              <a:rPr lang="es-ES_tradnl" sz="1400" smtClean="0"/>
              <a:t>  SAS</a:t>
            </a:r>
          </a:p>
          <a:p>
            <a:pPr lvl="1" indent="-220663" eaLnBrk="1" hangingPunct="1">
              <a:lnSpc>
                <a:spcPct val="80000"/>
              </a:lnSpc>
            </a:pPr>
            <a:r>
              <a:rPr lang="es-ES_tradnl" sz="1400" smtClean="0"/>
              <a:t>  Duchas de Aire</a:t>
            </a:r>
          </a:p>
          <a:p>
            <a:pPr lvl="1" indent="-220663" eaLnBrk="1" hangingPunct="1">
              <a:lnSpc>
                <a:spcPct val="80000"/>
              </a:lnSpc>
            </a:pPr>
            <a:r>
              <a:rPr lang="es-ES_tradnl" sz="1400" smtClean="0"/>
              <a:t>  Heat Ventilation Air Conditioning (HVAC), que incluye climatizadores (Air Handling Unit), cajones de filtración, conductos, filtros absolutos y difusores</a:t>
            </a:r>
          </a:p>
          <a:p>
            <a:pPr lvl="1" indent="-220663" eaLnBrk="1" hangingPunct="1">
              <a:lnSpc>
                <a:spcPct val="80000"/>
              </a:lnSpc>
            </a:pPr>
            <a:r>
              <a:rPr lang="es-ES_tradnl" sz="1400" smtClean="0"/>
              <a:t>  Captadores (collectors) de polvo</a:t>
            </a:r>
          </a:p>
          <a:p>
            <a:pPr lvl="1" indent="-220663" eaLnBrk="1" hangingPunct="1">
              <a:lnSpc>
                <a:spcPct val="80000"/>
              </a:lnSpc>
            </a:pPr>
            <a:r>
              <a:rPr lang="es-ES_tradnl" sz="1400" smtClean="0"/>
              <a:t>  Autoclaves, hornos, túneles de esterilización y despirogenización</a:t>
            </a:r>
          </a:p>
          <a:p>
            <a:pPr marL="182563" indent="-182563" eaLnBrk="1" hangingPunct="1">
              <a:lnSpc>
                <a:spcPct val="80000"/>
              </a:lnSpc>
            </a:pPr>
            <a:r>
              <a:rPr lang="es-ES_tradnl" sz="1600" smtClean="0"/>
              <a:t> </a:t>
            </a:r>
          </a:p>
          <a:p>
            <a:pPr marL="182563" indent="-182563" eaLnBrk="1" hangingPunct="1">
              <a:lnSpc>
                <a:spcPct val="80000"/>
              </a:lnSpc>
            </a:pPr>
            <a:r>
              <a:rPr lang="es-ES_tradnl" sz="1600" smtClean="0"/>
              <a:t>Equipos de filtración de gases</a:t>
            </a:r>
          </a:p>
          <a:p>
            <a:pPr lvl="1" indent="-220663" eaLnBrk="1" hangingPunct="1">
              <a:lnSpc>
                <a:spcPct val="80000"/>
              </a:lnSpc>
            </a:pPr>
            <a:r>
              <a:rPr lang="es-ES_tradnl" sz="1400" smtClean="0"/>
              <a:t>  Vitrinas de aspiración</a:t>
            </a:r>
          </a:p>
          <a:p>
            <a:pPr lvl="1" indent="-220663" eaLnBrk="1" hangingPunct="1">
              <a:lnSpc>
                <a:spcPct val="80000"/>
              </a:lnSpc>
            </a:pPr>
            <a:r>
              <a:rPr lang="es-ES_tradnl" sz="1400" smtClean="0"/>
              <a:t>  Armarios ventidados</a:t>
            </a:r>
          </a:p>
        </p:txBody>
      </p:sp>
      <p:sp>
        <p:nvSpPr>
          <p:cNvPr id="4" name="3 Marcador de fecha"/>
          <p:cNvSpPr>
            <a:spLocks noGrp="1"/>
          </p:cNvSpPr>
          <p:nvPr>
            <p:ph type="dt" sz="half" idx="10"/>
          </p:nvPr>
        </p:nvSpPr>
        <p:spPr/>
        <p:txBody>
          <a:bodyPr/>
          <a:lstStyle/>
          <a:p>
            <a:pPr>
              <a:defRPr/>
            </a:pPr>
            <a:fld id="{B8C84931-FC63-4C40-A805-0333E736FB77}"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45818822-3BC9-4AD8-9F3D-9A1A52215436}" type="slidenum">
              <a:rPr lang="es-ES_tradnl"/>
              <a:pPr>
                <a:defRPr/>
              </a:pPr>
              <a:t>51</a:t>
            </a:fld>
            <a:endParaRPr lang="es-ES_tradnl"/>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s-ES_tradnl" sz="2400" smtClean="0"/>
              <a:t>Enfoques de validación de medidas de control:</a:t>
            </a:r>
          </a:p>
        </p:txBody>
      </p:sp>
      <p:sp>
        <p:nvSpPr>
          <p:cNvPr id="15365" name="Rectangle 3"/>
          <p:cNvSpPr>
            <a:spLocks noGrp="1" noChangeArrowheads="1"/>
          </p:cNvSpPr>
          <p:nvPr>
            <p:ph idx="1"/>
          </p:nvPr>
        </p:nvSpPr>
        <p:spPr/>
        <p:txBody>
          <a:bodyPr/>
          <a:lstStyle/>
          <a:p>
            <a:pPr eaLnBrk="1" hangingPunct="1">
              <a:lnSpc>
                <a:spcPct val="90000"/>
              </a:lnSpc>
            </a:pPr>
            <a:r>
              <a:rPr lang="es-ES_tradnl" sz="2400" smtClean="0"/>
              <a:t>Referencias de publicaciones científicas o técnicas, estudios de validación previos, o conocimientos históricos sobre el funcionamiento de la medida de control.</a:t>
            </a:r>
          </a:p>
          <a:p>
            <a:pPr eaLnBrk="1" hangingPunct="1">
              <a:lnSpc>
                <a:spcPct val="90000"/>
              </a:lnSpc>
            </a:pPr>
            <a:r>
              <a:rPr lang="es-ES_tradnl" sz="2400" smtClean="0"/>
              <a:t>Datos experimentales científicamente válidos que demuestren la idoneidad de la medida de control. </a:t>
            </a:r>
          </a:p>
          <a:p>
            <a:pPr eaLnBrk="1" hangingPunct="1">
              <a:lnSpc>
                <a:spcPct val="90000"/>
              </a:lnSpc>
            </a:pPr>
            <a:r>
              <a:rPr lang="es-ES_tradnl" sz="2400" smtClean="0"/>
              <a:t>Obtención de datos durante las condiciones normales de funcionamiento de la operación alimentaria.</a:t>
            </a:r>
          </a:p>
          <a:p>
            <a:pPr eaLnBrk="1" hangingPunct="1">
              <a:lnSpc>
                <a:spcPct val="90000"/>
              </a:lnSpc>
            </a:pPr>
            <a:r>
              <a:rPr lang="es-ES_tradnl" sz="2400" smtClean="0"/>
              <a:t>Modelos matemáticos. </a:t>
            </a:r>
          </a:p>
          <a:p>
            <a:pPr eaLnBrk="1" hangingPunct="1">
              <a:lnSpc>
                <a:spcPct val="90000"/>
              </a:lnSpc>
            </a:pPr>
            <a:r>
              <a:rPr lang="es-ES_tradnl" sz="2400" b="1" smtClean="0"/>
              <a:t>Encuestas.</a:t>
            </a:r>
          </a:p>
        </p:txBody>
      </p:sp>
      <p:sp>
        <p:nvSpPr>
          <p:cNvPr id="4" name="3 Marcador de fecha"/>
          <p:cNvSpPr>
            <a:spLocks noGrp="1"/>
          </p:cNvSpPr>
          <p:nvPr>
            <p:ph type="dt" sz="half" idx="10"/>
          </p:nvPr>
        </p:nvSpPr>
        <p:spPr/>
        <p:txBody>
          <a:bodyPr/>
          <a:lstStyle/>
          <a:p>
            <a:pPr>
              <a:defRPr/>
            </a:pPr>
            <a:fld id="{663CC810-62C6-4B75-B1D8-5D13916ADA1F}"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CC6701F4-65CE-4F0C-8B29-1FCC0445817F}" type="slidenum">
              <a:rPr lang="es-ES_tradnl"/>
              <a:pPr>
                <a:defRPr/>
              </a:pPr>
              <a:t>52</a:t>
            </a:fld>
            <a:endParaRPr lang="es-ES_tradnl"/>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normAutofit fontScale="90000"/>
          </a:bodyPr>
          <a:lstStyle/>
          <a:p>
            <a:pPr eaLnBrk="1" hangingPunct="1"/>
            <a:r>
              <a:rPr lang="es-ES_tradnl" b="1" smtClean="0"/>
              <a:t>Etapas del proceso de validación</a:t>
            </a:r>
            <a:r>
              <a:rPr lang="es-ES_tradnl" smtClean="0"/>
              <a:t> </a:t>
            </a:r>
          </a:p>
        </p:txBody>
      </p:sp>
      <p:sp>
        <p:nvSpPr>
          <p:cNvPr id="16389" name="Rectangle 3"/>
          <p:cNvSpPr>
            <a:spLocks noGrp="1" noChangeArrowheads="1"/>
          </p:cNvSpPr>
          <p:nvPr>
            <p:ph idx="1"/>
          </p:nvPr>
        </p:nvSpPr>
        <p:spPr/>
        <p:txBody>
          <a:bodyPr/>
          <a:lstStyle/>
          <a:p>
            <a:pPr eaLnBrk="1" hangingPunct="1">
              <a:lnSpc>
                <a:spcPct val="80000"/>
              </a:lnSpc>
            </a:pPr>
            <a:r>
              <a:rPr lang="es-ES_tradnl" sz="2400" smtClean="0"/>
              <a:t>Decidir el enfoque o la combinación de enfoques que se aplicarán.  </a:t>
            </a:r>
          </a:p>
          <a:p>
            <a:pPr eaLnBrk="1" hangingPunct="1">
              <a:lnSpc>
                <a:spcPct val="80000"/>
              </a:lnSpc>
            </a:pPr>
            <a:r>
              <a:rPr lang="es-ES_tradnl" sz="2400" smtClean="0"/>
              <a:t>Definir los parámetros y los criterios de decisión que demostrarán que una medida de control o combinación de medidas de control, si se aplica debidamente, es capaz de controlar constantemente el peligro con un resultado previsto. </a:t>
            </a:r>
          </a:p>
          <a:p>
            <a:pPr eaLnBrk="1" hangingPunct="1">
              <a:lnSpc>
                <a:spcPct val="80000"/>
              </a:lnSpc>
            </a:pPr>
            <a:r>
              <a:rPr lang="es-ES_tradnl" sz="2400" smtClean="0"/>
              <a:t>Reunir la información pertinente para la validación y, de ser necesario, realizar los estudios. </a:t>
            </a:r>
          </a:p>
          <a:p>
            <a:pPr eaLnBrk="1" hangingPunct="1">
              <a:lnSpc>
                <a:spcPct val="80000"/>
              </a:lnSpc>
            </a:pPr>
            <a:r>
              <a:rPr lang="es-ES_tradnl" sz="2400" smtClean="0"/>
              <a:t>Analizar los resultados.  </a:t>
            </a:r>
          </a:p>
          <a:p>
            <a:pPr eaLnBrk="1" hangingPunct="1">
              <a:lnSpc>
                <a:spcPct val="80000"/>
              </a:lnSpc>
            </a:pPr>
            <a:r>
              <a:rPr lang="es-ES_tradnl" sz="2400" smtClean="0"/>
              <a:t>Documentar y revisar la validación. </a:t>
            </a:r>
          </a:p>
        </p:txBody>
      </p:sp>
      <p:sp>
        <p:nvSpPr>
          <p:cNvPr id="4" name="3 Marcador de fecha"/>
          <p:cNvSpPr>
            <a:spLocks noGrp="1"/>
          </p:cNvSpPr>
          <p:nvPr>
            <p:ph type="dt" sz="half" idx="10"/>
          </p:nvPr>
        </p:nvSpPr>
        <p:spPr/>
        <p:txBody>
          <a:bodyPr/>
          <a:lstStyle/>
          <a:p>
            <a:pPr>
              <a:defRPr/>
            </a:pPr>
            <a:fld id="{11974847-653E-4903-9F88-8C6602A28428}"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771A4FB8-488B-4571-A6BC-AB9D19D34D8E}" type="slidenum">
              <a:rPr lang="es-ES_tradnl"/>
              <a:pPr>
                <a:defRPr/>
              </a:pPr>
              <a:t>53</a:t>
            </a:fld>
            <a:endParaRPr lang="es-ES_tradnl"/>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endParaRPr lang="es-ES_tradnl" smtClean="0"/>
          </a:p>
        </p:txBody>
      </p:sp>
      <p:sp>
        <p:nvSpPr>
          <p:cNvPr id="17413" name="Rectangle 3"/>
          <p:cNvSpPr>
            <a:spLocks noGrp="1" noChangeArrowheads="1"/>
          </p:cNvSpPr>
          <p:nvPr>
            <p:ph idx="1"/>
          </p:nvPr>
        </p:nvSpPr>
        <p:spPr/>
        <p:txBody>
          <a:bodyPr/>
          <a:lstStyle/>
          <a:p>
            <a:pPr eaLnBrk="1" hangingPunct="1">
              <a:lnSpc>
                <a:spcPct val="80000"/>
              </a:lnSpc>
            </a:pPr>
            <a:r>
              <a:rPr lang="es-ES_tradnl" sz="1200" smtClean="0"/>
              <a:t>A. Prospective Validation </a:t>
            </a:r>
          </a:p>
          <a:p>
            <a:pPr eaLnBrk="1" hangingPunct="1">
              <a:lnSpc>
                <a:spcPct val="80000"/>
              </a:lnSpc>
            </a:pPr>
            <a:r>
              <a:rPr lang="es-ES_tradnl" sz="1200" smtClean="0"/>
              <a:t>Pros pective validation includes those considerations that should be made before an entirely new product is introduced by a firm or when there is a change in the manufacturing process which may affect the product's characteristics, such as uniformity and identity. The following are considered as key elements of prospective validation. </a:t>
            </a:r>
          </a:p>
          <a:p>
            <a:pPr eaLnBrk="1" hangingPunct="1">
              <a:lnSpc>
                <a:spcPct val="80000"/>
              </a:lnSpc>
            </a:pPr>
            <a:r>
              <a:rPr lang="es-ES_tradnl" sz="1200" smtClean="0"/>
              <a:t>1. Equipment and Process </a:t>
            </a:r>
          </a:p>
          <a:p>
            <a:pPr eaLnBrk="1" hangingPunct="1">
              <a:lnSpc>
                <a:spcPct val="80000"/>
              </a:lnSpc>
            </a:pPr>
            <a:r>
              <a:rPr lang="es-ES_tradnl" sz="1200" smtClean="0"/>
              <a:t>The equipment and process(es) should be designed and/or selected so that product specifications are consistently achieved. This should be done with the participation of all appropriate groups that are concerned with assuring a quality product, e.g., engineering design, production operations, and quality assurance personnel. </a:t>
            </a:r>
          </a:p>
          <a:p>
            <a:pPr eaLnBrk="1" hangingPunct="1">
              <a:lnSpc>
                <a:spcPct val="80000"/>
              </a:lnSpc>
            </a:pPr>
            <a:r>
              <a:rPr lang="es-ES_tradnl" sz="1200" smtClean="0"/>
              <a:t>a. Equipment : Installation Qualification  </a:t>
            </a:r>
          </a:p>
          <a:p>
            <a:pPr eaLnBrk="1" hangingPunct="1">
              <a:lnSpc>
                <a:spcPct val="80000"/>
              </a:lnSpc>
            </a:pPr>
            <a:r>
              <a:rPr lang="es-ES_tradnl" sz="1200" smtClean="0"/>
              <a:t>Installation qualification studies establish confidence that the process equipment and ancillary systems are capable of consistently operating within established limits and tolerances. After process equipment is designed or selected, it should be evaluated and tested to verify that it is capable of operating </a:t>
            </a:r>
          </a:p>
          <a:p>
            <a:pPr eaLnBrk="1" hangingPunct="1">
              <a:lnSpc>
                <a:spcPct val="80000"/>
              </a:lnSpc>
            </a:pPr>
            <a:r>
              <a:rPr lang="es-ES_tradnl" sz="1200" smtClean="0"/>
              <a:t>b. Process: Performance Qualification </a:t>
            </a:r>
          </a:p>
          <a:p>
            <a:pPr eaLnBrk="1" hangingPunct="1">
              <a:lnSpc>
                <a:spcPct val="80000"/>
              </a:lnSpc>
            </a:pPr>
            <a:r>
              <a:rPr lang="es-ES_tradnl" sz="1200" smtClean="0"/>
              <a:t>The purpose of performance qualification is to provide rigorous testing to demonstrate the effectiveness and reproducibility of the process. In entering the performance qualification phase of validation, it is understood that the process specifications have been established and essentially proven acceptable through laboratory or other trial methods and that the equipment has been judged acceptable on the basis of suitable installation studies. </a:t>
            </a:r>
          </a:p>
          <a:p>
            <a:pPr eaLnBrk="1" hangingPunct="1">
              <a:lnSpc>
                <a:spcPct val="80000"/>
              </a:lnSpc>
            </a:pPr>
            <a:r>
              <a:rPr lang="es-ES_tradnl" sz="1200" smtClean="0"/>
              <a:t>c. Product: Performance Qualification </a:t>
            </a:r>
          </a:p>
          <a:p>
            <a:pPr eaLnBrk="1" hangingPunct="1">
              <a:lnSpc>
                <a:spcPct val="80000"/>
              </a:lnSpc>
            </a:pPr>
            <a:r>
              <a:rPr lang="es-ES_tradnl" sz="1200" smtClean="0"/>
              <a:t>For purposes of this guideline, product performance qualification activities apply only to medical devices. These steps should be viewed as pre-production quality assurance activities. </a:t>
            </a:r>
          </a:p>
        </p:txBody>
      </p:sp>
      <p:sp>
        <p:nvSpPr>
          <p:cNvPr id="4" name="3 Marcador de fecha"/>
          <p:cNvSpPr>
            <a:spLocks noGrp="1"/>
          </p:cNvSpPr>
          <p:nvPr>
            <p:ph type="dt" sz="half" idx="10"/>
          </p:nvPr>
        </p:nvSpPr>
        <p:spPr/>
        <p:txBody>
          <a:bodyPr/>
          <a:lstStyle/>
          <a:p>
            <a:pPr>
              <a:defRPr/>
            </a:pPr>
            <a:fld id="{1C1BC459-4500-484B-A307-FE4A732CBE20}"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F9DC0DB5-E3B2-4B6D-A9A1-42369B2419B6}" type="slidenum">
              <a:rPr lang="es-ES_tradnl"/>
              <a:pPr>
                <a:defRPr/>
              </a:pPr>
              <a:t>54</a:t>
            </a:fld>
            <a:endParaRPr lang="es-ES_tradnl"/>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endParaRPr lang="es-ES_tradnl" smtClean="0"/>
          </a:p>
        </p:txBody>
      </p:sp>
      <p:sp>
        <p:nvSpPr>
          <p:cNvPr id="18437" name="Rectangle 3"/>
          <p:cNvSpPr>
            <a:spLocks noGrp="1" noChangeArrowheads="1"/>
          </p:cNvSpPr>
          <p:nvPr>
            <p:ph idx="1"/>
          </p:nvPr>
        </p:nvSpPr>
        <p:spPr/>
        <p:txBody>
          <a:bodyPr/>
          <a:lstStyle/>
          <a:p>
            <a:pPr eaLnBrk="1" hangingPunct="1">
              <a:lnSpc>
                <a:spcPct val="80000"/>
              </a:lnSpc>
            </a:pPr>
            <a:r>
              <a:rPr lang="es-ES_tradnl" sz="1400" smtClean="0"/>
              <a:t>3. Documentation </a:t>
            </a:r>
          </a:p>
          <a:p>
            <a:pPr eaLnBrk="1" hangingPunct="1">
              <a:lnSpc>
                <a:spcPct val="80000"/>
              </a:lnSpc>
            </a:pPr>
            <a:r>
              <a:rPr lang="es-ES_tradnl" sz="1400" smtClean="0"/>
              <a:t>It is essential that the validation program is documented and that the documentation is properly maintained. Approval and release of the process for use in routine manufacturing should be based upon a review of all the validation documentation, including data from the equipment qualification, process performance qualification, and product/package testing to ensure compatibility with the process. </a:t>
            </a:r>
          </a:p>
          <a:p>
            <a:pPr eaLnBrk="1" hangingPunct="1">
              <a:lnSpc>
                <a:spcPct val="80000"/>
              </a:lnSpc>
            </a:pPr>
            <a:r>
              <a:rPr lang="es-ES_tradnl" sz="1400" smtClean="0"/>
              <a:t>For routine production, it is important to adequately record process details (e.g., time, temperature, equipment used) and to record any changes which have occurred. A maintenance log can be useful in performing failure investigations concerning a specific manufacturing lot. Validation data (along with specific test data) may also determine expected variance in product or equipment characteristics. </a:t>
            </a:r>
          </a:p>
          <a:p>
            <a:pPr eaLnBrk="1" hangingPunct="1">
              <a:lnSpc>
                <a:spcPct val="80000"/>
              </a:lnSpc>
            </a:pPr>
            <a:r>
              <a:rPr lang="es-ES_tradnl" sz="1400" smtClean="0"/>
              <a:t>B. Retrospective Process Validation </a:t>
            </a:r>
          </a:p>
          <a:p>
            <a:pPr eaLnBrk="1" hangingPunct="1">
              <a:lnSpc>
                <a:spcPct val="80000"/>
              </a:lnSpc>
            </a:pPr>
            <a:r>
              <a:rPr lang="es-ES_tradnl" sz="1400" smtClean="0"/>
              <a:t>In some cases a product may have been on the market without sufficient premarket process validation. In these cases, it may be possible to validate, in some measure, the adequacy of the process by examination of accumulated test data on the product and records of the manufacturing procedures used.  </a:t>
            </a:r>
          </a:p>
          <a:p>
            <a:pPr eaLnBrk="1" hangingPunct="1">
              <a:lnSpc>
                <a:spcPct val="80000"/>
              </a:lnSpc>
            </a:pPr>
            <a:r>
              <a:rPr lang="es-ES_tradnl" sz="1400" smtClean="0"/>
              <a:t>Retrospective validation can also be useful to augment initial premarket prospective validation for new products or changed processes. In such cases, preliminary prospective validation should have been sufficient to warrant product marketing. As additional data is gathered on production lots, such data can be used to build confidence in the adequacy of the process. Conversely, such data may indicate a declinin g confidence in the process and a commensurate need for corrective changes. </a:t>
            </a:r>
          </a:p>
        </p:txBody>
      </p:sp>
      <p:sp>
        <p:nvSpPr>
          <p:cNvPr id="4" name="3 Marcador de fecha"/>
          <p:cNvSpPr>
            <a:spLocks noGrp="1"/>
          </p:cNvSpPr>
          <p:nvPr>
            <p:ph type="dt" sz="half" idx="10"/>
          </p:nvPr>
        </p:nvSpPr>
        <p:spPr/>
        <p:txBody>
          <a:bodyPr/>
          <a:lstStyle/>
          <a:p>
            <a:pPr>
              <a:defRPr/>
            </a:pPr>
            <a:fld id="{82B59103-1112-4746-9A0C-DCDE0D39960E}"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85B863AF-3F08-472F-BFFF-7BEEE42981A3}" type="slidenum">
              <a:rPr lang="es-ES_tradnl"/>
              <a:pPr>
                <a:defRPr/>
              </a:pPr>
              <a:t>55</a:t>
            </a:fld>
            <a:endParaRPr lang="es-ES_tradnl"/>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endParaRPr lang="es-ES_tradnl" smtClean="0"/>
          </a:p>
        </p:txBody>
      </p:sp>
      <p:sp>
        <p:nvSpPr>
          <p:cNvPr id="19461" name="Rectangle 3"/>
          <p:cNvSpPr>
            <a:spLocks noGrp="1" noChangeArrowheads="1"/>
          </p:cNvSpPr>
          <p:nvPr>
            <p:ph idx="1"/>
          </p:nvPr>
        </p:nvSpPr>
        <p:spPr/>
        <p:txBody>
          <a:bodyPr/>
          <a:lstStyle/>
          <a:p>
            <a:pPr eaLnBrk="1" hangingPunct="1"/>
            <a:r>
              <a:rPr lang="es-ES_tradnl" sz="2800" smtClean="0"/>
              <a:t>Validation of processing parameters</a:t>
            </a:r>
          </a:p>
          <a:p>
            <a:pPr eaLnBrk="1" hangingPunct="1"/>
            <a:r>
              <a:rPr lang="es-ES_tradnl" sz="2800" smtClean="0"/>
              <a:t>Advantages  no microbiological laboratory required</a:t>
            </a:r>
          </a:p>
          <a:p>
            <a:pPr eaLnBrk="1" hangingPunct="1"/>
            <a:r>
              <a:rPr lang="es-ES_tradnl" sz="2800" smtClean="0"/>
              <a:t> immediate result readings / discussions  easier to perform / repeat</a:t>
            </a:r>
          </a:p>
          <a:p>
            <a:pPr eaLnBrk="1" hangingPunct="1"/>
            <a:r>
              <a:rPr lang="es-ES_tradnl" sz="2800" smtClean="0"/>
              <a:t>Disadvantages  validity depends on scientific basis used</a:t>
            </a:r>
          </a:p>
          <a:p>
            <a:pPr eaLnBrk="1" hangingPunct="1"/>
            <a:r>
              <a:rPr lang="es-ES_tradnl" sz="2800" smtClean="0"/>
              <a:t> equipment needs to be accessible for the validation equipment used</a:t>
            </a:r>
          </a:p>
        </p:txBody>
      </p:sp>
      <p:sp>
        <p:nvSpPr>
          <p:cNvPr id="4" name="3 Marcador de fecha"/>
          <p:cNvSpPr>
            <a:spLocks noGrp="1"/>
          </p:cNvSpPr>
          <p:nvPr>
            <p:ph type="dt" sz="half" idx="10"/>
          </p:nvPr>
        </p:nvSpPr>
        <p:spPr/>
        <p:txBody>
          <a:bodyPr/>
          <a:lstStyle/>
          <a:p>
            <a:pPr>
              <a:defRPr/>
            </a:pPr>
            <a:fld id="{528F12BA-C333-44FB-95E8-C3D3616F7A14}"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0FC0DF5D-AE46-46E5-945C-D3B14423F93A}" type="slidenum">
              <a:rPr lang="es-ES_tradnl"/>
              <a:pPr>
                <a:defRPr/>
              </a:pPr>
              <a:t>56</a:t>
            </a:fld>
            <a:endParaRPr lang="es-ES_tradnl"/>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endParaRPr lang="es-ES_tradnl" smtClean="0"/>
          </a:p>
        </p:txBody>
      </p:sp>
      <p:sp>
        <p:nvSpPr>
          <p:cNvPr id="20485" name="Rectangle 3"/>
          <p:cNvSpPr>
            <a:spLocks noGrp="1" noChangeArrowheads="1"/>
          </p:cNvSpPr>
          <p:nvPr>
            <p:ph idx="1"/>
          </p:nvPr>
        </p:nvSpPr>
        <p:spPr/>
        <p:txBody>
          <a:bodyPr/>
          <a:lstStyle/>
          <a:p>
            <a:pPr eaLnBrk="1" hangingPunct="1"/>
            <a:r>
              <a:rPr lang="es-ES_tradnl" smtClean="0"/>
              <a:t>Equipment validation can be performed by two means:</a:t>
            </a:r>
          </a:p>
          <a:p>
            <a:pPr eaLnBrk="1" hangingPunct="1"/>
            <a:r>
              <a:rPr lang="es-ES_tradnl" smtClean="0"/>
              <a:t> Validation using surrogate microorganisms</a:t>
            </a:r>
          </a:p>
          <a:p>
            <a:pPr eaLnBrk="1" hangingPunct="1"/>
            <a:r>
              <a:rPr lang="es-ES_tradnl" smtClean="0"/>
              <a:t> Validation of processing parameters in relation to established control measure</a:t>
            </a:r>
          </a:p>
        </p:txBody>
      </p:sp>
      <p:sp>
        <p:nvSpPr>
          <p:cNvPr id="4" name="3 Marcador de fecha"/>
          <p:cNvSpPr>
            <a:spLocks noGrp="1"/>
          </p:cNvSpPr>
          <p:nvPr>
            <p:ph type="dt" sz="half" idx="10"/>
          </p:nvPr>
        </p:nvSpPr>
        <p:spPr/>
        <p:txBody>
          <a:bodyPr/>
          <a:lstStyle/>
          <a:p>
            <a:pPr>
              <a:defRPr/>
            </a:pPr>
            <a:fld id="{A6BD065E-B271-4068-9A77-2776A41BF632}"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AD113520-0B3B-4700-B61C-5442C25D6B42}" type="slidenum">
              <a:rPr lang="es-ES_tradnl"/>
              <a:pPr>
                <a:defRPr/>
              </a:pPr>
              <a:t>57</a:t>
            </a:fld>
            <a:endParaRPr lang="es-ES_tradnl"/>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endParaRPr lang="es-ES_tradnl" smtClean="0"/>
          </a:p>
        </p:txBody>
      </p:sp>
      <p:sp>
        <p:nvSpPr>
          <p:cNvPr id="21509" name="Rectangle 3"/>
          <p:cNvSpPr>
            <a:spLocks noGrp="1" noChangeArrowheads="1"/>
          </p:cNvSpPr>
          <p:nvPr>
            <p:ph idx="1"/>
          </p:nvPr>
        </p:nvSpPr>
        <p:spPr/>
        <p:txBody>
          <a:bodyPr/>
          <a:lstStyle/>
          <a:p>
            <a:pPr eaLnBrk="1" hangingPunct="1">
              <a:lnSpc>
                <a:spcPct val="90000"/>
              </a:lnSpc>
            </a:pPr>
            <a:r>
              <a:rPr lang="es-ES_tradnl" sz="2400" b="1" dirty="0" err="1" smtClean="0"/>
              <a:t>The</a:t>
            </a:r>
            <a:r>
              <a:rPr lang="es-ES_tradnl" sz="2400" b="1" dirty="0" smtClean="0"/>
              <a:t> </a:t>
            </a:r>
            <a:r>
              <a:rPr lang="es-ES_tradnl" sz="2400" b="1" dirty="0" err="1" smtClean="0"/>
              <a:t>Validation</a:t>
            </a:r>
            <a:r>
              <a:rPr lang="es-ES_tradnl" sz="2400" b="1" dirty="0" smtClean="0"/>
              <a:t> </a:t>
            </a:r>
            <a:r>
              <a:rPr lang="es-ES_tradnl" sz="2400" b="1" dirty="0" err="1" smtClean="0"/>
              <a:t>Process</a:t>
            </a:r>
            <a:r>
              <a:rPr lang="es-ES_tradnl" sz="2400" b="1" dirty="0" smtClean="0"/>
              <a:t> </a:t>
            </a:r>
            <a:r>
              <a:rPr lang="es-ES_tradnl" sz="2400" dirty="0" smtClean="0"/>
              <a:t> </a:t>
            </a:r>
            <a:r>
              <a:rPr lang="es-ES_tradnl" sz="2400" dirty="0" err="1" smtClean="0"/>
              <a:t>Validation</a:t>
            </a:r>
            <a:r>
              <a:rPr lang="es-ES_tradnl" sz="2400" dirty="0" smtClean="0"/>
              <a:t> </a:t>
            </a:r>
            <a:r>
              <a:rPr lang="es-ES_tradnl" sz="2400" dirty="0" err="1" smtClean="0"/>
              <a:t>is</a:t>
            </a:r>
            <a:r>
              <a:rPr lang="es-ES_tradnl" sz="2400" dirty="0" smtClean="0"/>
              <a:t> </a:t>
            </a:r>
            <a:r>
              <a:rPr lang="es-ES_tradnl" sz="2400" dirty="0" err="1" smtClean="0"/>
              <a:t>the</a:t>
            </a:r>
            <a:r>
              <a:rPr lang="es-ES_tradnl" sz="2400" dirty="0" smtClean="0"/>
              <a:t> </a:t>
            </a:r>
            <a:r>
              <a:rPr lang="es-ES_tradnl" sz="2400" dirty="0" err="1" smtClean="0"/>
              <a:t>process</a:t>
            </a:r>
            <a:r>
              <a:rPr lang="es-ES_tradnl" sz="2400" dirty="0" smtClean="0"/>
              <a:t> of </a:t>
            </a:r>
            <a:r>
              <a:rPr lang="es-ES_tradnl" sz="2400" dirty="0" err="1" smtClean="0"/>
              <a:t>making</a:t>
            </a:r>
            <a:r>
              <a:rPr lang="es-ES_tradnl" sz="2400" dirty="0" smtClean="0"/>
              <a:t> </a:t>
            </a:r>
            <a:r>
              <a:rPr lang="es-ES_tradnl" sz="2400" dirty="0" err="1" smtClean="0"/>
              <a:t>sure</a:t>
            </a:r>
            <a:r>
              <a:rPr lang="es-ES_tradnl" sz="2400" dirty="0" smtClean="0"/>
              <a:t> </a:t>
            </a:r>
            <a:r>
              <a:rPr lang="es-ES_tradnl" sz="2400" dirty="0" err="1" smtClean="0"/>
              <a:t>that</a:t>
            </a:r>
            <a:r>
              <a:rPr lang="es-ES_tradnl" sz="2400" dirty="0" smtClean="0"/>
              <a:t> a HACCP plan, as </a:t>
            </a:r>
            <a:r>
              <a:rPr lang="es-ES_tradnl" sz="2400" dirty="0" err="1" smtClean="0"/>
              <a:t>designed</a:t>
            </a:r>
            <a:r>
              <a:rPr lang="es-ES_tradnl" sz="2400" dirty="0" smtClean="0"/>
              <a:t>, </a:t>
            </a:r>
            <a:r>
              <a:rPr lang="es-ES_tradnl" sz="2400" dirty="0" err="1" smtClean="0"/>
              <a:t>is</a:t>
            </a:r>
            <a:r>
              <a:rPr lang="es-ES_tradnl" sz="2400" dirty="0" smtClean="0"/>
              <a:t> </a:t>
            </a:r>
            <a:r>
              <a:rPr lang="es-ES_tradnl" sz="2400" dirty="0" err="1" smtClean="0"/>
              <a:t>effective</a:t>
            </a:r>
            <a:r>
              <a:rPr lang="es-ES_tradnl" sz="2400" dirty="0" smtClean="0"/>
              <a:t> in </a:t>
            </a:r>
            <a:r>
              <a:rPr lang="es-ES_tradnl" sz="2400" dirty="0" err="1" smtClean="0"/>
              <a:t>controlling</a:t>
            </a:r>
            <a:r>
              <a:rPr lang="es-ES_tradnl" sz="2400" dirty="0" smtClean="0"/>
              <a:t> </a:t>
            </a:r>
            <a:r>
              <a:rPr lang="es-ES_tradnl" sz="2400" dirty="0" err="1" smtClean="0"/>
              <a:t>hazards</a:t>
            </a:r>
            <a:r>
              <a:rPr lang="es-ES_tradnl" sz="2400" dirty="0" smtClean="0"/>
              <a:t> </a:t>
            </a:r>
            <a:r>
              <a:rPr lang="es-ES_tradnl" sz="2400" dirty="0" err="1" smtClean="0"/>
              <a:t>that</a:t>
            </a:r>
            <a:r>
              <a:rPr lang="es-ES_tradnl" sz="2400" dirty="0" smtClean="0"/>
              <a:t> </a:t>
            </a:r>
            <a:r>
              <a:rPr lang="es-ES_tradnl" sz="2400" dirty="0" err="1" smtClean="0"/>
              <a:t>may</a:t>
            </a:r>
            <a:r>
              <a:rPr lang="es-ES_tradnl" sz="2400" dirty="0" smtClean="0"/>
              <a:t> </a:t>
            </a:r>
            <a:r>
              <a:rPr lang="es-ES_tradnl" sz="2400" dirty="0" err="1" smtClean="0"/>
              <a:t>result</a:t>
            </a:r>
            <a:r>
              <a:rPr lang="es-ES_tradnl" sz="2400" dirty="0" smtClean="0"/>
              <a:t> in </a:t>
            </a:r>
            <a:r>
              <a:rPr lang="es-ES_tradnl" sz="2400" dirty="0" err="1" smtClean="0"/>
              <a:t>illness</a:t>
            </a:r>
            <a:r>
              <a:rPr lang="es-ES_tradnl" sz="2400" dirty="0" smtClean="0"/>
              <a:t> </a:t>
            </a:r>
            <a:r>
              <a:rPr lang="es-ES_tradnl" sz="2400" dirty="0" err="1" smtClean="0"/>
              <a:t>or</a:t>
            </a:r>
            <a:r>
              <a:rPr lang="es-ES_tradnl" sz="2400" dirty="0" smtClean="0"/>
              <a:t> </a:t>
            </a:r>
            <a:r>
              <a:rPr lang="es-ES_tradnl" sz="2400" dirty="0" err="1" smtClean="0"/>
              <a:t>injury</a:t>
            </a:r>
            <a:r>
              <a:rPr lang="es-ES_tradnl" sz="2400" dirty="0" smtClean="0"/>
              <a:t>. </a:t>
            </a:r>
            <a:r>
              <a:rPr lang="es-ES_tradnl" sz="2400" dirty="0" err="1" smtClean="0"/>
              <a:t>The</a:t>
            </a:r>
            <a:r>
              <a:rPr lang="es-ES_tradnl" sz="2400" dirty="0" smtClean="0"/>
              <a:t> </a:t>
            </a:r>
            <a:r>
              <a:rPr lang="es-ES_tradnl" sz="2400" dirty="0" err="1" smtClean="0"/>
              <a:t>validation</a:t>
            </a:r>
            <a:r>
              <a:rPr lang="es-ES_tradnl" sz="2400" dirty="0" smtClean="0"/>
              <a:t> </a:t>
            </a:r>
            <a:r>
              <a:rPr lang="es-ES_tradnl" sz="2400" dirty="0" err="1" smtClean="0"/>
              <a:t>process</a:t>
            </a:r>
            <a:r>
              <a:rPr lang="es-ES_tradnl" sz="2400" dirty="0" smtClean="0"/>
              <a:t> </a:t>
            </a:r>
            <a:r>
              <a:rPr lang="es-ES_tradnl" sz="2400" dirty="0" err="1" smtClean="0"/>
              <a:t>primarily</a:t>
            </a:r>
            <a:r>
              <a:rPr lang="es-ES_tradnl" sz="2400" dirty="0" smtClean="0"/>
              <a:t> </a:t>
            </a:r>
            <a:r>
              <a:rPr lang="es-ES_tradnl" sz="2400" dirty="0" err="1" smtClean="0"/>
              <a:t>involves</a:t>
            </a:r>
            <a:r>
              <a:rPr lang="es-ES_tradnl" sz="2400" dirty="0" smtClean="0"/>
              <a:t> </a:t>
            </a:r>
            <a:r>
              <a:rPr lang="es-ES_tradnl" sz="2400" dirty="0" err="1" smtClean="0"/>
              <a:t>reviewing</a:t>
            </a:r>
            <a:r>
              <a:rPr lang="es-ES_tradnl" sz="2400" dirty="0" smtClean="0"/>
              <a:t> a plan </a:t>
            </a:r>
            <a:r>
              <a:rPr lang="es-ES_tradnl" sz="2400" dirty="0" err="1" smtClean="0"/>
              <a:t>to</a:t>
            </a:r>
            <a:r>
              <a:rPr lang="es-ES_tradnl" sz="2400" dirty="0" smtClean="0"/>
              <a:t> </a:t>
            </a:r>
            <a:r>
              <a:rPr lang="es-ES_tradnl" sz="2400" dirty="0" err="1" smtClean="0"/>
              <a:t>ensure</a:t>
            </a:r>
            <a:r>
              <a:rPr lang="es-ES_tradnl" sz="2400" dirty="0" smtClean="0"/>
              <a:t> </a:t>
            </a:r>
            <a:r>
              <a:rPr lang="es-ES_tradnl" sz="2400" dirty="0" err="1" smtClean="0"/>
              <a:t>that</a:t>
            </a:r>
            <a:r>
              <a:rPr lang="es-ES_tradnl" sz="2400" dirty="0" smtClean="0"/>
              <a:t>:  </a:t>
            </a:r>
          </a:p>
          <a:p>
            <a:pPr lvl="1">
              <a:lnSpc>
                <a:spcPct val="90000"/>
              </a:lnSpc>
            </a:pPr>
            <a:r>
              <a:rPr lang="es-ES_tradnl" sz="2000" dirty="0" smtClean="0"/>
              <a:t>1) </a:t>
            </a:r>
            <a:r>
              <a:rPr lang="es-ES_tradnl" sz="2000" dirty="0" err="1" smtClean="0"/>
              <a:t>all</a:t>
            </a:r>
            <a:r>
              <a:rPr lang="es-ES_tradnl" sz="2000" dirty="0" smtClean="0"/>
              <a:t> of </a:t>
            </a:r>
            <a:r>
              <a:rPr lang="es-ES_tradnl" sz="2000" dirty="0" err="1" smtClean="0"/>
              <a:t>the</a:t>
            </a:r>
            <a:r>
              <a:rPr lang="es-ES_tradnl" sz="2000" dirty="0" smtClean="0"/>
              <a:t> </a:t>
            </a:r>
            <a:r>
              <a:rPr lang="es-ES_tradnl" sz="2000" dirty="0" err="1" smtClean="0"/>
              <a:t>necessary</a:t>
            </a:r>
            <a:r>
              <a:rPr lang="es-ES_tradnl" sz="2000" dirty="0" smtClean="0"/>
              <a:t> </a:t>
            </a:r>
            <a:r>
              <a:rPr lang="es-ES_tradnl" sz="2000" dirty="0" err="1" smtClean="0"/>
              <a:t>components</a:t>
            </a:r>
            <a:r>
              <a:rPr lang="es-ES_tradnl" sz="2000" dirty="0" smtClean="0"/>
              <a:t> of </a:t>
            </a:r>
            <a:r>
              <a:rPr lang="es-ES_tradnl" sz="2000" dirty="0" err="1" smtClean="0"/>
              <a:t>the</a:t>
            </a:r>
            <a:r>
              <a:rPr lang="es-ES_tradnl" sz="2000" dirty="0" smtClean="0"/>
              <a:t> </a:t>
            </a:r>
            <a:r>
              <a:rPr lang="es-ES_tradnl" sz="2000" dirty="0" err="1" smtClean="0"/>
              <a:t>written</a:t>
            </a:r>
            <a:r>
              <a:rPr lang="es-ES_tradnl" sz="2000" dirty="0" smtClean="0"/>
              <a:t> plan </a:t>
            </a:r>
            <a:r>
              <a:rPr lang="es-ES_tradnl" sz="2000" dirty="0" err="1" smtClean="0"/>
              <a:t>have</a:t>
            </a:r>
            <a:r>
              <a:rPr lang="es-ES_tradnl" sz="2000" dirty="0" smtClean="0"/>
              <a:t> </a:t>
            </a:r>
            <a:r>
              <a:rPr lang="es-ES_tradnl" sz="2000" dirty="0" err="1" smtClean="0"/>
              <a:t>been</a:t>
            </a:r>
            <a:r>
              <a:rPr lang="es-ES_tradnl" sz="2000" dirty="0" smtClean="0"/>
              <a:t> </a:t>
            </a:r>
            <a:r>
              <a:rPr lang="es-ES_tradnl" sz="2000" dirty="0" err="1" smtClean="0"/>
              <a:t>included</a:t>
            </a:r>
            <a:r>
              <a:rPr lang="es-ES_tradnl" sz="2000" dirty="0" smtClean="0"/>
              <a:t>, and </a:t>
            </a:r>
            <a:r>
              <a:rPr lang="es-ES_tradnl" sz="2000" dirty="0" err="1" smtClean="0"/>
              <a:t>that</a:t>
            </a:r>
            <a:endParaRPr lang="es-ES_tradnl" sz="2000" dirty="0" smtClean="0"/>
          </a:p>
          <a:p>
            <a:pPr lvl="1">
              <a:lnSpc>
                <a:spcPct val="90000"/>
              </a:lnSpc>
            </a:pPr>
            <a:r>
              <a:rPr lang="es-ES_tradnl" sz="2000" dirty="0" smtClean="0"/>
              <a:t> 2) </a:t>
            </a:r>
            <a:r>
              <a:rPr lang="es-ES_tradnl" sz="2000" dirty="0" err="1" smtClean="0"/>
              <a:t>the</a:t>
            </a:r>
            <a:r>
              <a:rPr lang="es-ES_tradnl" sz="2000" dirty="0" smtClean="0"/>
              <a:t> </a:t>
            </a:r>
            <a:r>
              <a:rPr lang="es-ES_tradnl" sz="2000" dirty="0" err="1" smtClean="0"/>
              <a:t>information</a:t>
            </a:r>
            <a:r>
              <a:rPr lang="es-ES_tradnl" sz="2000" dirty="0" smtClean="0"/>
              <a:t> and </a:t>
            </a:r>
            <a:r>
              <a:rPr lang="es-ES_tradnl" sz="2000" dirty="0" err="1" smtClean="0"/>
              <a:t>protocols</a:t>
            </a:r>
            <a:r>
              <a:rPr lang="es-ES_tradnl" sz="2000" dirty="0" smtClean="0"/>
              <a:t> are </a:t>
            </a:r>
            <a:r>
              <a:rPr lang="es-ES_tradnl" sz="2000" dirty="0" err="1" smtClean="0"/>
              <a:t>effective</a:t>
            </a:r>
            <a:r>
              <a:rPr lang="es-ES_tradnl" sz="2000" dirty="0" smtClean="0"/>
              <a:t> in </a:t>
            </a:r>
            <a:r>
              <a:rPr lang="es-ES_tradnl" sz="2000" dirty="0" err="1" smtClean="0"/>
              <a:t>preventing</a:t>
            </a:r>
            <a:r>
              <a:rPr lang="es-ES_tradnl" sz="2000" dirty="0" smtClean="0"/>
              <a:t>, </a:t>
            </a:r>
            <a:r>
              <a:rPr lang="es-ES_tradnl" sz="2000" dirty="0" err="1" smtClean="0"/>
              <a:t>eliminating</a:t>
            </a:r>
            <a:r>
              <a:rPr lang="es-ES_tradnl" sz="2000" dirty="0" smtClean="0"/>
              <a:t> </a:t>
            </a:r>
            <a:r>
              <a:rPr lang="es-ES_tradnl" sz="2000" dirty="0" err="1" smtClean="0"/>
              <a:t>or</a:t>
            </a:r>
            <a:r>
              <a:rPr lang="es-ES_tradnl" sz="2000" dirty="0" smtClean="0"/>
              <a:t> </a:t>
            </a:r>
            <a:r>
              <a:rPr lang="es-ES_tradnl" sz="2000" dirty="0" err="1" smtClean="0"/>
              <a:t>significantly</a:t>
            </a:r>
            <a:r>
              <a:rPr lang="es-ES_tradnl" sz="2000" dirty="0" smtClean="0"/>
              <a:t> </a:t>
            </a:r>
            <a:r>
              <a:rPr lang="es-ES_tradnl" sz="2000" dirty="0" err="1" smtClean="0"/>
              <a:t>reducing</a:t>
            </a:r>
            <a:r>
              <a:rPr lang="es-ES_tradnl" sz="2000" dirty="0" smtClean="0"/>
              <a:t> </a:t>
            </a:r>
            <a:r>
              <a:rPr lang="es-ES_tradnl" sz="2000" dirty="0" err="1" smtClean="0"/>
              <a:t>the</a:t>
            </a:r>
            <a:r>
              <a:rPr lang="es-ES_tradnl" sz="2000" dirty="0" smtClean="0"/>
              <a:t> </a:t>
            </a:r>
            <a:r>
              <a:rPr lang="es-ES_tradnl" sz="2000" dirty="0" err="1" smtClean="0"/>
              <a:t>hazards</a:t>
            </a:r>
            <a:r>
              <a:rPr lang="es-ES_tradnl" sz="2000" dirty="0" smtClean="0"/>
              <a:t>, </a:t>
            </a:r>
            <a:r>
              <a:rPr lang="es-ES_tradnl" sz="2000" dirty="0" err="1" smtClean="0"/>
              <a:t>if</a:t>
            </a:r>
            <a:r>
              <a:rPr lang="es-ES_tradnl" sz="2000" dirty="0" smtClean="0"/>
              <a:t> </a:t>
            </a:r>
            <a:r>
              <a:rPr lang="es-ES_tradnl" sz="2000" dirty="0" err="1" smtClean="0"/>
              <a:t>properly</a:t>
            </a:r>
            <a:r>
              <a:rPr lang="es-ES_tradnl" sz="2000" dirty="0" smtClean="0"/>
              <a:t> </a:t>
            </a:r>
            <a:r>
              <a:rPr lang="es-ES_tradnl" sz="2000" dirty="0" err="1" smtClean="0"/>
              <a:t>implemented</a:t>
            </a:r>
            <a:r>
              <a:rPr lang="es-ES_tradnl" sz="2000" dirty="0" smtClean="0"/>
              <a:t>. </a:t>
            </a:r>
          </a:p>
        </p:txBody>
      </p:sp>
      <p:sp>
        <p:nvSpPr>
          <p:cNvPr id="4" name="3 Marcador de fecha"/>
          <p:cNvSpPr>
            <a:spLocks noGrp="1"/>
          </p:cNvSpPr>
          <p:nvPr>
            <p:ph type="dt" sz="half" idx="10"/>
          </p:nvPr>
        </p:nvSpPr>
        <p:spPr/>
        <p:txBody>
          <a:bodyPr/>
          <a:lstStyle/>
          <a:p>
            <a:pPr>
              <a:defRPr/>
            </a:pPr>
            <a:fld id="{FF10B8B9-358F-4E3A-A199-4094F6E798B1}"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6CCB7E84-2BE2-4CA7-9446-8F20EF057BCA}" type="slidenum">
              <a:rPr lang="es-ES_tradnl"/>
              <a:pPr>
                <a:defRPr/>
              </a:pPr>
              <a:t>58</a:t>
            </a:fld>
            <a:endParaRPr lang="es-ES_tradnl"/>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es-ES_tradnl" smtClean="0"/>
              <a:t>Tipos de documentos</a:t>
            </a:r>
          </a:p>
        </p:txBody>
      </p:sp>
      <p:sp>
        <p:nvSpPr>
          <p:cNvPr id="22533" name="Rectangle 3"/>
          <p:cNvSpPr>
            <a:spLocks noGrp="1" noChangeArrowheads="1"/>
          </p:cNvSpPr>
          <p:nvPr>
            <p:ph idx="1"/>
          </p:nvPr>
        </p:nvSpPr>
        <p:spPr/>
        <p:txBody>
          <a:bodyPr>
            <a:normAutofit fontScale="92500" lnSpcReduction="10000"/>
          </a:bodyPr>
          <a:lstStyle/>
          <a:p>
            <a:pPr eaLnBrk="1" hangingPunct="1">
              <a:lnSpc>
                <a:spcPct val="90000"/>
              </a:lnSpc>
            </a:pPr>
            <a:r>
              <a:rPr lang="es-ES_tradnl" sz="2400" i="1" dirty="0" smtClean="0"/>
              <a:t>HACCP </a:t>
            </a:r>
            <a:r>
              <a:rPr lang="es-ES_tradnl" sz="2400" i="1" dirty="0" err="1" smtClean="0"/>
              <a:t>design</a:t>
            </a:r>
            <a:r>
              <a:rPr lang="es-ES_tradnl" sz="2400" i="1" dirty="0" smtClean="0"/>
              <a:t> </a:t>
            </a:r>
            <a:r>
              <a:rPr lang="es-ES_tradnl" sz="2400" i="1" dirty="0" err="1" smtClean="0"/>
              <a:t>type</a:t>
            </a:r>
            <a:r>
              <a:rPr lang="es-ES_tradnl" sz="2400" i="1" dirty="0" smtClean="0"/>
              <a:t> of </a:t>
            </a:r>
            <a:r>
              <a:rPr lang="es-ES_tradnl" sz="2400" i="1" dirty="0" err="1" smtClean="0"/>
              <a:t>documentation</a:t>
            </a:r>
            <a:r>
              <a:rPr lang="es-ES_tradnl" sz="2400" i="1" dirty="0" smtClean="0"/>
              <a:t>:</a:t>
            </a:r>
          </a:p>
          <a:p>
            <a:pPr lvl="1">
              <a:lnSpc>
                <a:spcPct val="90000"/>
              </a:lnSpc>
            </a:pPr>
            <a:r>
              <a:rPr lang="es-ES_tradnl" sz="2000" dirty="0" smtClean="0"/>
              <a:t> </a:t>
            </a:r>
            <a:r>
              <a:rPr lang="es-ES_tradnl" sz="2000" dirty="0" err="1" smtClean="0"/>
              <a:t>Theoretical</a:t>
            </a:r>
            <a:r>
              <a:rPr lang="es-ES_tradnl" sz="2000" dirty="0" smtClean="0"/>
              <a:t> </a:t>
            </a:r>
            <a:r>
              <a:rPr lang="es-ES_tradnl" sz="2000" dirty="0" err="1" smtClean="0"/>
              <a:t>principles</a:t>
            </a:r>
            <a:r>
              <a:rPr lang="es-ES_tradnl" sz="2000" dirty="0" smtClean="0"/>
              <a:t>, </a:t>
            </a:r>
          </a:p>
          <a:p>
            <a:pPr lvl="1">
              <a:lnSpc>
                <a:spcPct val="90000"/>
              </a:lnSpc>
            </a:pPr>
            <a:r>
              <a:rPr lang="es-ES_tradnl" sz="2000" dirty="0" err="1" smtClean="0"/>
              <a:t>expert</a:t>
            </a:r>
            <a:r>
              <a:rPr lang="es-ES_tradnl" sz="2000" dirty="0" smtClean="0"/>
              <a:t> </a:t>
            </a:r>
            <a:r>
              <a:rPr lang="es-ES_tradnl" sz="2000" dirty="0" err="1" smtClean="0"/>
              <a:t>advice</a:t>
            </a:r>
            <a:r>
              <a:rPr lang="es-ES_tradnl" sz="2000" dirty="0" smtClean="0"/>
              <a:t> </a:t>
            </a:r>
            <a:r>
              <a:rPr lang="es-ES_tradnl" sz="2000" dirty="0" err="1" smtClean="0"/>
              <a:t>from</a:t>
            </a:r>
            <a:r>
              <a:rPr lang="es-ES_tradnl" sz="2000" dirty="0" smtClean="0"/>
              <a:t> </a:t>
            </a:r>
            <a:r>
              <a:rPr lang="es-ES_tradnl" sz="2000" dirty="0" err="1" smtClean="0"/>
              <a:t>processing</a:t>
            </a:r>
            <a:r>
              <a:rPr lang="es-ES_tradnl" sz="2000" dirty="0" smtClean="0"/>
              <a:t> </a:t>
            </a:r>
            <a:r>
              <a:rPr lang="es-ES_tradnl" sz="2000" dirty="0" err="1" smtClean="0"/>
              <a:t>authorities</a:t>
            </a:r>
            <a:r>
              <a:rPr lang="es-ES_tradnl" sz="2000" dirty="0" smtClean="0"/>
              <a:t>, </a:t>
            </a:r>
          </a:p>
          <a:p>
            <a:pPr lvl="1">
              <a:lnSpc>
                <a:spcPct val="90000"/>
              </a:lnSpc>
            </a:pPr>
            <a:r>
              <a:rPr lang="es-ES_tradnl" sz="2000" dirty="0" err="1" smtClean="0"/>
              <a:t>scientific</a:t>
            </a:r>
            <a:r>
              <a:rPr lang="es-ES_tradnl" sz="2000" dirty="0" smtClean="0"/>
              <a:t> data, </a:t>
            </a:r>
            <a:r>
              <a:rPr lang="es-ES_tradnl" sz="2000" dirty="0" err="1" smtClean="0"/>
              <a:t>or</a:t>
            </a:r>
            <a:r>
              <a:rPr lang="es-ES_tradnl" sz="2000" dirty="0" smtClean="0"/>
              <a:t> </a:t>
            </a:r>
          </a:p>
          <a:p>
            <a:pPr lvl="1">
              <a:lnSpc>
                <a:spcPct val="90000"/>
              </a:lnSpc>
            </a:pPr>
            <a:r>
              <a:rPr lang="es-ES_tradnl" sz="2000" dirty="0" err="1" smtClean="0"/>
              <a:t>other</a:t>
            </a:r>
            <a:r>
              <a:rPr lang="es-ES_tradnl" sz="2000" dirty="0" smtClean="0"/>
              <a:t> </a:t>
            </a:r>
            <a:r>
              <a:rPr lang="es-ES_tradnl" sz="2000" dirty="0" err="1" smtClean="0"/>
              <a:t>information</a:t>
            </a:r>
            <a:r>
              <a:rPr lang="es-ES_tradnl" sz="2000" dirty="0" smtClean="0"/>
              <a:t> </a:t>
            </a:r>
            <a:r>
              <a:rPr lang="es-ES_tradnl" sz="2000" dirty="0" err="1" smtClean="0"/>
              <a:t>demonstrating</a:t>
            </a:r>
            <a:r>
              <a:rPr lang="es-ES_tradnl" sz="2000" dirty="0" smtClean="0"/>
              <a:t> </a:t>
            </a:r>
            <a:r>
              <a:rPr lang="es-ES_tradnl" sz="2000" dirty="0" err="1" smtClean="0"/>
              <a:t>that</a:t>
            </a:r>
            <a:r>
              <a:rPr lang="es-ES_tradnl" sz="2000" dirty="0" smtClean="0"/>
              <a:t> particular </a:t>
            </a:r>
            <a:r>
              <a:rPr lang="es-ES_tradnl" sz="2000" dirty="0" err="1" smtClean="0"/>
              <a:t>process</a:t>
            </a:r>
            <a:r>
              <a:rPr lang="es-ES_tradnl" sz="2000" dirty="0" smtClean="0"/>
              <a:t> control </a:t>
            </a:r>
            <a:r>
              <a:rPr lang="es-ES_tradnl" sz="2000" dirty="0" err="1" smtClean="0"/>
              <a:t>measures</a:t>
            </a:r>
            <a:r>
              <a:rPr lang="es-ES_tradnl" sz="2000" dirty="0" smtClean="0"/>
              <a:t> can </a:t>
            </a:r>
            <a:r>
              <a:rPr lang="es-ES_tradnl" sz="2000" dirty="0" err="1" smtClean="0"/>
              <a:t>adequately</a:t>
            </a:r>
            <a:r>
              <a:rPr lang="es-ES_tradnl" sz="2000" dirty="0" smtClean="0"/>
              <a:t> </a:t>
            </a:r>
            <a:r>
              <a:rPr lang="es-ES_tradnl" sz="2000" dirty="0" err="1" smtClean="0"/>
              <a:t>address</a:t>
            </a:r>
            <a:r>
              <a:rPr lang="es-ES_tradnl" sz="2000" dirty="0" smtClean="0"/>
              <a:t> </a:t>
            </a:r>
            <a:r>
              <a:rPr lang="es-ES_tradnl" sz="2000" dirty="0" err="1" smtClean="0"/>
              <a:t>specified</a:t>
            </a:r>
            <a:r>
              <a:rPr lang="es-ES_tradnl" sz="2000" dirty="0" smtClean="0"/>
              <a:t> </a:t>
            </a:r>
            <a:r>
              <a:rPr lang="es-ES_tradnl" sz="2000" dirty="0" err="1" smtClean="0"/>
              <a:t>hazards</a:t>
            </a:r>
            <a:endParaRPr lang="es-ES_tradnl" sz="2000" dirty="0" smtClean="0"/>
          </a:p>
          <a:p>
            <a:pPr eaLnBrk="1" hangingPunct="1">
              <a:lnSpc>
                <a:spcPct val="90000"/>
              </a:lnSpc>
            </a:pPr>
            <a:r>
              <a:rPr lang="es-ES_tradnl" sz="2400" i="1" dirty="0" smtClean="0"/>
              <a:t>HACCP </a:t>
            </a:r>
            <a:r>
              <a:rPr lang="es-ES_tradnl" sz="2400" i="1" dirty="0" err="1" smtClean="0"/>
              <a:t>execution</a:t>
            </a:r>
            <a:r>
              <a:rPr lang="es-ES_tradnl" sz="2400" i="1" dirty="0" smtClean="0"/>
              <a:t> </a:t>
            </a:r>
            <a:r>
              <a:rPr lang="es-ES_tradnl" sz="2400" i="1" dirty="0" err="1" smtClean="0"/>
              <a:t>type</a:t>
            </a:r>
            <a:r>
              <a:rPr lang="es-ES_tradnl" sz="2400" i="1" dirty="0" smtClean="0"/>
              <a:t> of </a:t>
            </a:r>
            <a:r>
              <a:rPr lang="es-ES_tradnl" sz="2400" i="1" dirty="0" err="1" smtClean="0"/>
              <a:t>documentation</a:t>
            </a:r>
            <a:r>
              <a:rPr lang="es-ES_tradnl" sz="2400" i="1" dirty="0" smtClean="0"/>
              <a:t>:</a:t>
            </a:r>
            <a:r>
              <a:rPr lang="es-ES_tradnl" sz="2400" dirty="0" smtClean="0"/>
              <a:t> </a:t>
            </a:r>
          </a:p>
          <a:p>
            <a:pPr lvl="1">
              <a:lnSpc>
                <a:spcPct val="90000"/>
              </a:lnSpc>
            </a:pPr>
            <a:r>
              <a:rPr lang="es-ES_tradnl" sz="2000" dirty="0" smtClean="0"/>
              <a:t>In-</a:t>
            </a:r>
            <a:r>
              <a:rPr lang="es-ES_tradnl" sz="2000" dirty="0" err="1" smtClean="0"/>
              <a:t>plant</a:t>
            </a:r>
            <a:r>
              <a:rPr lang="es-ES_tradnl" sz="2000" dirty="0" smtClean="0"/>
              <a:t> </a:t>
            </a:r>
            <a:r>
              <a:rPr lang="es-ES_tradnl" sz="2000" dirty="0" err="1" smtClean="0"/>
              <a:t>observations</a:t>
            </a:r>
            <a:r>
              <a:rPr lang="es-ES_tradnl" sz="2000" dirty="0" smtClean="0"/>
              <a:t>, </a:t>
            </a:r>
          </a:p>
          <a:p>
            <a:pPr lvl="1">
              <a:lnSpc>
                <a:spcPct val="90000"/>
              </a:lnSpc>
            </a:pPr>
            <a:r>
              <a:rPr lang="es-ES_tradnl" sz="2000" dirty="0" smtClean="0"/>
              <a:t>data, </a:t>
            </a:r>
          </a:p>
          <a:p>
            <a:pPr lvl="1">
              <a:lnSpc>
                <a:spcPct val="90000"/>
              </a:lnSpc>
            </a:pPr>
            <a:r>
              <a:rPr lang="es-ES_tradnl" sz="2000" dirty="0" err="1" smtClean="0"/>
              <a:t>measurements</a:t>
            </a:r>
            <a:r>
              <a:rPr lang="es-ES_tradnl" sz="2000" dirty="0" smtClean="0"/>
              <a:t>, </a:t>
            </a:r>
          </a:p>
          <a:p>
            <a:pPr lvl="1">
              <a:lnSpc>
                <a:spcPct val="90000"/>
              </a:lnSpc>
            </a:pPr>
            <a:r>
              <a:rPr lang="es-ES_tradnl" sz="2000" dirty="0" smtClean="0"/>
              <a:t>test </a:t>
            </a:r>
            <a:r>
              <a:rPr lang="es-ES_tradnl" sz="2000" dirty="0" err="1" smtClean="0"/>
              <a:t>results</a:t>
            </a:r>
            <a:r>
              <a:rPr lang="es-ES_tradnl" sz="2000" dirty="0" smtClean="0"/>
              <a:t>, </a:t>
            </a:r>
            <a:r>
              <a:rPr lang="es-ES_tradnl" sz="2000" dirty="0" err="1" smtClean="0"/>
              <a:t>or</a:t>
            </a:r>
            <a:r>
              <a:rPr lang="es-ES_tradnl" sz="2000" dirty="0" smtClean="0"/>
              <a:t> </a:t>
            </a:r>
            <a:r>
              <a:rPr lang="es-ES_tradnl" sz="2000" dirty="0" err="1" smtClean="0"/>
              <a:t>other</a:t>
            </a:r>
            <a:r>
              <a:rPr lang="es-ES_tradnl" sz="2000" dirty="0" smtClean="0"/>
              <a:t> </a:t>
            </a:r>
            <a:r>
              <a:rPr lang="es-ES_tradnl" sz="2000" dirty="0" err="1" smtClean="0"/>
              <a:t>information</a:t>
            </a:r>
            <a:r>
              <a:rPr lang="es-ES_tradnl" sz="2000" dirty="0" smtClean="0"/>
              <a:t> </a:t>
            </a:r>
          </a:p>
          <a:p>
            <a:pPr>
              <a:lnSpc>
                <a:spcPct val="90000"/>
              </a:lnSpc>
            </a:pPr>
            <a:r>
              <a:rPr lang="es-ES_tradnl" sz="2400" dirty="0" err="1" smtClean="0"/>
              <a:t>demonstrating</a:t>
            </a:r>
            <a:r>
              <a:rPr lang="es-ES_tradnl" sz="2400" dirty="0" smtClean="0"/>
              <a:t> </a:t>
            </a:r>
            <a:r>
              <a:rPr lang="es-ES_tradnl" sz="2400" dirty="0" err="1" smtClean="0"/>
              <a:t>that</a:t>
            </a:r>
            <a:r>
              <a:rPr lang="es-ES_tradnl" sz="2400" dirty="0" smtClean="0"/>
              <a:t> </a:t>
            </a:r>
            <a:r>
              <a:rPr lang="es-ES_tradnl" sz="2400" dirty="0" err="1" smtClean="0"/>
              <a:t>the</a:t>
            </a:r>
            <a:r>
              <a:rPr lang="es-ES_tradnl" sz="2400" dirty="0" smtClean="0"/>
              <a:t> control </a:t>
            </a:r>
            <a:r>
              <a:rPr lang="es-ES_tradnl" sz="2400" dirty="0" err="1" smtClean="0"/>
              <a:t>measures</a:t>
            </a:r>
            <a:r>
              <a:rPr lang="es-ES_tradnl" sz="2400" dirty="0" smtClean="0"/>
              <a:t>, as </a:t>
            </a:r>
            <a:r>
              <a:rPr lang="es-ES_tradnl" sz="2400" dirty="0" err="1" smtClean="0"/>
              <a:t>written</a:t>
            </a:r>
            <a:r>
              <a:rPr lang="es-ES_tradnl" sz="2400" dirty="0" smtClean="0"/>
              <a:t> </a:t>
            </a:r>
            <a:r>
              <a:rPr lang="es-ES_tradnl" sz="2400" dirty="0" err="1" smtClean="0"/>
              <a:t>into</a:t>
            </a:r>
            <a:r>
              <a:rPr lang="es-ES_tradnl" sz="2400" dirty="0" smtClean="0"/>
              <a:t> a HACCP plan, can </a:t>
            </a:r>
            <a:r>
              <a:rPr lang="es-ES_tradnl" sz="2400" dirty="0" err="1" smtClean="0"/>
              <a:t>be</a:t>
            </a:r>
            <a:r>
              <a:rPr lang="es-ES_tradnl" sz="2400" dirty="0" smtClean="0"/>
              <a:t> </a:t>
            </a:r>
            <a:r>
              <a:rPr lang="es-ES_tradnl" sz="2400" dirty="0" err="1" smtClean="0"/>
              <a:t>operated</a:t>
            </a:r>
            <a:r>
              <a:rPr lang="es-ES_tradnl" sz="2400" dirty="0" smtClean="0"/>
              <a:t> </a:t>
            </a:r>
            <a:r>
              <a:rPr lang="es-ES_tradnl" sz="2400" dirty="0" err="1" smtClean="0"/>
              <a:t>within</a:t>
            </a:r>
            <a:r>
              <a:rPr lang="es-ES_tradnl" sz="2400" dirty="0" smtClean="0"/>
              <a:t> a particular </a:t>
            </a:r>
            <a:r>
              <a:rPr lang="es-ES_tradnl" sz="2400" dirty="0" err="1" smtClean="0"/>
              <a:t>establishment</a:t>
            </a:r>
            <a:r>
              <a:rPr lang="es-ES_tradnl" sz="2400" dirty="0" smtClean="0"/>
              <a:t> </a:t>
            </a:r>
            <a:r>
              <a:rPr lang="es-ES_tradnl" sz="2400" dirty="0" err="1" smtClean="0"/>
              <a:t>to</a:t>
            </a:r>
            <a:r>
              <a:rPr lang="es-ES_tradnl" sz="2400" dirty="0" smtClean="0"/>
              <a:t> </a:t>
            </a:r>
            <a:r>
              <a:rPr lang="es-ES_tradnl" sz="2400" dirty="0" err="1" smtClean="0"/>
              <a:t>achieve</a:t>
            </a:r>
            <a:r>
              <a:rPr lang="es-ES_tradnl" sz="2400" dirty="0" smtClean="0"/>
              <a:t> </a:t>
            </a:r>
            <a:r>
              <a:rPr lang="es-ES_tradnl" sz="2400" dirty="0" err="1" smtClean="0"/>
              <a:t>the</a:t>
            </a:r>
            <a:r>
              <a:rPr lang="es-ES_tradnl" sz="2400" dirty="0" smtClean="0"/>
              <a:t> </a:t>
            </a:r>
            <a:r>
              <a:rPr lang="es-ES_tradnl" sz="2400" dirty="0" err="1" smtClean="0"/>
              <a:t>intended</a:t>
            </a:r>
            <a:r>
              <a:rPr lang="es-ES_tradnl" sz="2400" dirty="0" smtClean="0"/>
              <a:t> </a:t>
            </a:r>
            <a:r>
              <a:rPr lang="es-ES_tradnl" sz="2400" dirty="0" err="1" smtClean="0"/>
              <a:t>food</a:t>
            </a:r>
            <a:r>
              <a:rPr lang="es-ES_tradnl" sz="2400" dirty="0" smtClean="0"/>
              <a:t> safety </a:t>
            </a:r>
            <a:r>
              <a:rPr lang="es-ES_tradnl" sz="2400" dirty="0" err="1" smtClean="0"/>
              <a:t>objective</a:t>
            </a:r>
            <a:r>
              <a:rPr lang="es-ES_tradnl" sz="2400" dirty="0" smtClean="0"/>
              <a:t>. </a:t>
            </a:r>
          </a:p>
          <a:p>
            <a:pPr eaLnBrk="1" hangingPunct="1">
              <a:lnSpc>
                <a:spcPct val="90000"/>
              </a:lnSpc>
            </a:pPr>
            <a:endParaRPr lang="es-ES_tradnl" sz="2400" dirty="0" smtClean="0"/>
          </a:p>
        </p:txBody>
      </p:sp>
      <p:sp>
        <p:nvSpPr>
          <p:cNvPr id="4" name="3 Marcador de fecha"/>
          <p:cNvSpPr>
            <a:spLocks noGrp="1"/>
          </p:cNvSpPr>
          <p:nvPr>
            <p:ph type="dt" sz="half" idx="10"/>
          </p:nvPr>
        </p:nvSpPr>
        <p:spPr/>
        <p:txBody>
          <a:bodyPr/>
          <a:lstStyle/>
          <a:p>
            <a:pPr>
              <a:defRPr/>
            </a:pPr>
            <a:fld id="{DDA796DF-9348-41B7-8F02-1C225AF27991}"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8B3D1482-030E-488A-8C16-080EF44657E5}" type="slidenum">
              <a:rPr lang="es-ES_tradnl"/>
              <a:pPr>
                <a:defRPr/>
              </a:pPr>
              <a:t>59</a:t>
            </a:fld>
            <a:endParaRPr lang="es-ES_tradn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62857"/>
            <a:ext cx="9143999" cy="754743"/>
          </a:xfrm>
        </p:spPr>
        <p:txBody>
          <a:bodyPr>
            <a:normAutofit/>
          </a:bodyPr>
          <a:lstStyle/>
          <a:p>
            <a:r>
              <a:rPr lang="es-ES_tradnl" dirty="0" smtClean="0"/>
              <a:t>Definiciones</a:t>
            </a:r>
            <a:endParaRPr lang="es-ES_tradnl" dirty="0"/>
          </a:p>
        </p:txBody>
      </p:sp>
      <p:sp>
        <p:nvSpPr>
          <p:cNvPr id="3" name="2 Marcador de fecha"/>
          <p:cNvSpPr>
            <a:spLocks noGrp="1"/>
          </p:cNvSpPr>
          <p:nvPr>
            <p:ph type="dt" sz="half" idx="10"/>
          </p:nvPr>
        </p:nvSpPr>
        <p:spPr/>
        <p:txBody>
          <a:bodyPr/>
          <a:lstStyle/>
          <a:p>
            <a:pPr>
              <a:defRPr/>
            </a:pPr>
            <a:fld id="{E3D96E2A-F2D4-4AF4-8FEF-5FA60B0EDA3A}"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6</a:t>
            </a:fld>
            <a:endParaRPr lang="es-ES_tradnl" dirty="0"/>
          </a:p>
        </p:txBody>
      </p:sp>
      <p:sp>
        <p:nvSpPr>
          <p:cNvPr id="5" name="4 CuadroTexto"/>
          <p:cNvSpPr txBox="1"/>
          <p:nvPr/>
        </p:nvSpPr>
        <p:spPr>
          <a:xfrm>
            <a:off x="261256" y="1262743"/>
            <a:ext cx="8882743" cy="4708981"/>
          </a:xfrm>
          <a:prstGeom prst="rect">
            <a:avLst/>
          </a:prstGeom>
          <a:noFill/>
        </p:spPr>
        <p:txBody>
          <a:bodyPr wrap="square" rtlCol="0">
            <a:spAutoFit/>
          </a:bodyPr>
          <a:lstStyle/>
          <a:p>
            <a:r>
              <a:rPr lang="es-ES_tradnl" sz="2000" dirty="0" smtClean="0"/>
              <a:t>Validar proceso:</a:t>
            </a:r>
          </a:p>
          <a:p>
            <a:r>
              <a:rPr lang="es-ES_tradnl" sz="2000" dirty="0" smtClean="0">
                <a:solidFill>
                  <a:srgbClr val="FFFF00"/>
                </a:solidFill>
              </a:rPr>
              <a:t>Establecer, con evidencias objetivas que un proceso genera de manera sostenida productos que cumplen unos requisitos preestablecidos</a:t>
            </a:r>
          </a:p>
          <a:p>
            <a:endParaRPr lang="es-ES_tradnl" sz="2000" dirty="0" smtClean="0"/>
          </a:p>
          <a:p>
            <a:r>
              <a:rPr lang="es-ES_tradnl" sz="2000" dirty="0" smtClean="0"/>
              <a:t>Validar medidas de control:</a:t>
            </a:r>
          </a:p>
          <a:p>
            <a:r>
              <a:rPr lang="es-ES_tradnl" sz="2000" dirty="0" smtClean="0">
                <a:solidFill>
                  <a:srgbClr val="FFFF00"/>
                </a:solidFill>
              </a:rPr>
              <a:t>Obtener pruebas que demuestren que una medida de control o una combinación de medidas de control  para un peligro, si se aplica correctamente, es capaz de controlar el peligro con una efectividad especificada</a:t>
            </a:r>
          </a:p>
          <a:p>
            <a:endParaRPr lang="es-ES_tradnl" sz="2000" dirty="0" smtClean="0"/>
          </a:p>
          <a:p>
            <a:r>
              <a:rPr lang="es-ES_tradnl" sz="2000" dirty="0" smtClean="0"/>
              <a:t>Validar métodos de análisis o ensayo:</a:t>
            </a:r>
          </a:p>
          <a:p>
            <a:r>
              <a:rPr lang="es-ES_tradnl" sz="2000" dirty="0" smtClean="0">
                <a:solidFill>
                  <a:srgbClr val="FFFF00"/>
                </a:solidFill>
              </a:rPr>
              <a:t>Establecer a través de una evidencia documentada un alto nivel de aseguramiento de que un método de ensayo o de análisis  dará de manera sostenida resultados que reflejen de manera exacta las características de calidad del producto ensayado o analizado</a:t>
            </a:r>
            <a:endParaRPr lang="es-ES_tradnl" sz="2000" dirty="0">
              <a:solidFill>
                <a:srgbClr val="FFFF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s-ES_tradnl" sz="2000" smtClean="0"/>
              <a:t>CASO 1: DESHIDRATACIÓN POSCOSECHA PARA PREVENIR LA CONTAMINACIÓN DE LOS FRUTOS SECOS DE ÁRBOL POR AFLATOXINAS</a:t>
            </a:r>
          </a:p>
        </p:txBody>
      </p:sp>
      <p:sp>
        <p:nvSpPr>
          <p:cNvPr id="23557" name="Rectangle 3"/>
          <p:cNvSpPr>
            <a:spLocks noGrp="1" noChangeArrowheads="1"/>
          </p:cNvSpPr>
          <p:nvPr>
            <p:ph idx="1"/>
          </p:nvPr>
        </p:nvSpPr>
        <p:spPr/>
        <p:txBody>
          <a:bodyPr/>
          <a:lstStyle/>
          <a:p>
            <a:pPr eaLnBrk="1" hangingPunct="1"/>
            <a:endParaRPr lang="es-ES_tradnl" smtClean="0"/>
          </a:p>
        </p:txBody>
      </p:sp>
      <p:sp>
        <p:nvSpPr>
          <p:cNvPr id="4" name="3 Marcador de fecha"/>
          <p:cNvSpPr>
            <a:spLocks noGrp="1"/>
          </p:cNvSpPr>
          <p:nvPr>
            <p:ph type="dt" sz="half" idx="10"/>
          </p:nvPr>
        </p:nvSpPr>
        <p:spPr/>
        <p:txBody>
          <a:bodyPr/>
          <a:lstStyle/>
          <a:p>
            <a:pPr>
              <a:defRPr/>
            </a:pPr>
            <a:fld id="{3DDDE8D1-D194-418C-887C-4378E13F2DBB}"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C1A3CA5D-0106-4D20-A482-07FDD57BDABC}" type="slidenum">
              <a:rPr lang="es-ES_tradnl"/>
              <a:pPr>
                <a:defRPr/>
              </a:pPr>
              <a:t>60</a:t>
            </a:fld>
            <a:endParaRPr lang="es-ES_tradnl"/>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s-ES_tradnl" sz="1800" smtClean="0"/>
              <a:t>Caso 2: E</a:t>
            </a:r>
            <a:r>
              <a:rPr lang="es-ES_tradnl" sz="1800" i="1" smtClean="0"/>
              <a:t>SCHERICHIA COLI</a:t>
            </a:r>
            <a:r>
              <a:rPr lang="es-ES_tradnl" sz="1800" smtClean="0"/>
              <a:t> PRODUCTORA DE VEROTOXINA EN UN QUESO DURO PRODUCIDO CON LECHE CRUDA </a:t>
            </a:r>
          </a:p>
        </p:txBody>
      </p:sp>
      <p:sp>
        <p:nvSpPr>
          <p:cNvPr id="24581" name="Rectangle 3"/>
          <p:cNvSpPr>
            <a:spLocks noGrp="1" noChangeArrowheads="1"/>
          </p:cNvSpPr>
          <p:nvPr>
            <p:ph idx="1"/>
          </p:nvPr>
        </p:nvSpPr>
        <p:spPr/>
        <p:txBody>
          <a:bodyPr/>
          <a:lstStyle/>
          <a:p>
            <a:pPr eaLnBrk="1" hangingPunct="1"/>
            <a:endParaRPr lang="es-ES_tradnl" smtClean="0"/>
          </a:p>
        </p:txBody>
      </p:sp>
      <p:sp>
        <p:nvSpPr>
          <p:cNvPr id="4" name="3 Marcador de fecha"/>
          <p:cNvSpPr>
            <a:spLocks noGrp="1"/>
          </p:cNvSpPr>
          <p:nvPr>
            <p:ph type="dt" sz="half" idx="10"/>
          </p:nvPr>
        </p:nvSpPr>
        <p:spPr/>
        <p:txBody>
          <a:bodyPr/>
          <a:lstStyle/>
          <a:p>
            <a:pPr>
              <a:defRPr/>
            </a:pPr>
            <a:fld id="{3B50D475-D795-46B7-B7D1-8194B6DEF591}"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7B124A2B-3393-45FA-9C6A-C9987B0589D5}" type="slidenum">
              <a:rPr lang="es-ES_tradnl"/>
              <a:pPr>
                <a:defRPr/>
              </a:pPr>
              <a:t>61</a:t>
            </a:fld>
            <a:endParaRPr lang="es-ES_tradnl"/>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pPr eaLnBrk="1" hangingPunct="1"/>
            <a:r>
              <a:rPr lang="es-ES_tradnl" sz="2400" smtClean="0"/>
              <a:t>Caso 3: PROTOCOLOS DE LIMPIEZA Y DESINFECCIÓN</a:t>
            </a:r>
          </a:p>
        </p:txBody>
      </p:sp>
      <p:sp>
        <p:nvSpPr>
          <p:cNvPr id="25605" name="Rectangle 3"/>
          <p:cNvSpPr>
            <a:spLocks noGrp="1" noChangeArrowheads="1"/>
          </p:cNvSpPr>
          <p:nvPr>
            <p:ph idx="1"/>
          </p:nvPr>
        </p:nvSpPr>
        <p:spPr/>
        <p:txBody>
          <a:bodyPr/>
          <a:lstStyle/>
          <a:p>
            <a:pPr eaLnBrk="1" hangingPunct="1"/>
            <a:endParaRPr lang="es-ES_tradnl" smtClean="0"/>
          </a:p>
        </p:txBody>
      </p:sp>
      <p:sp>
        <p:nvSpPr>
          <p:cNvPr id="4" name="3 Marcador de fecha"/>
          <p:cNvSpPr>
            <a:spLocks noGrp="1"/>
          </p:cNvSpPr>
          <p:nvPr>
            <p:ph type="dt" sz="half" idx="10"/>
          </p:nvPr>
        </p:nvSpPr>
        <p:spPr/>
        <p:txBody>
          <a:bodyPr/>
          <a:lstStyle/>
          <a:p>
            <a:pPr>
              <a:defRPr/>
            </a:pPr>
            <a:fld id="{6EFA301B-9998-4BED-8C63-7A122EA74190}"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39C3D896-CC34-4DDA-8233-04C6593A631B}" type="slidenum">
              <a:rPr lang="es-ES_tradnl"/>
              <a:pPr>
                <a:defRPr/>
              </a:pPr>
              <a:t>62</a:t>
            </a:fld>
            <a:endParaRPr lang="es-ES_tradnl"/>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pPr eaLnBrk="1" hangingPunct="1"/>
            <a:r>
              <a:rPr lang="es-ES_tradnl" sz="2400" smtClean="0"/>
              <a:t>Caso 4: CONTROL DE FRAGMENTOS DE METAL </a:t>
            </a:r>
          </a:p>
        </p:txBody>
      </p:sp>
      <p:sp>
        <p:nvSpPr>
          <p:cNvPr id="26629" name="Rectangle 3"/>
          <p:cNvSpPr>
            <a:spLocks noGrp="1" noChangeArrowheads="1"/>
          </p:cNvSpPr>
          <p:nvPr>
            <p:ph idx="1"/>
          </p:nvPr>
        </p:nvSpPr>
        <p:spPr/>
        <p:txBody>
          <a:bodyPr/>
          <a:lstStyle/>
          <a:p>
            <a:pPr eaLnBrk="1" hangingPunct="1"/>
            <a:endParaRPr lang="es-ES_tradnl" smtClean="0"/>
          </a:p>
        </p:txBody>
      </p:sp>
      <p:sp>
        <p:nvSpPr>
          <p:cNvPr id="4" name="3 Marcador de fecha"/>
          <p:cNvSpPr>
            <a:spLocks noGrp="1"/>
          </p:cNvSpPr>
          <p:nvPr>
            <p:ph type="dt" sz="half" idx="10"/>
          </p:nvPr>
        </p:nvSpPr>
        <p:spPr/>
        <p:txBody>
          <a:bodyPr/>
          <a:lstStyle/>
          <a:p>
            <a:pPr>
              <a:defRPr/>
            </a:pPr>
            <a:fld id="{39F44BB5-DFDA-4852-86A3-BD15D28C86D9}"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9470DEB4-D1D2-43F4-ADF8-D51A98FF929F}" type="slidenum">
              <a:rPr lang="es-ES_tradnl"/>
              <a:pPr>
                <a:defRPr/>
              </a:pPr>
              <a:t>63</a:t>
            </a:fld>
            <a:endParaRPr lang="es-ES_tradnl"/>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eaLnBrk="1" hangingPunct="1"/>
            <a:r>
              <a:rPr lang="es-ES_tradnl" sz="1800" smtClean="0"/>
              <a:t>Caso 5: PROCEDIMIENTOS DE INSPECCIÓN DE CARNES PARA T</a:t>
            </a:r>
            <a:r>
              <a:rPr lang="es-ES_tradnl" sz="1800" i="1" smtClean="0"/>
              <a:t>AENIA SAGINATA</a:t>
            </a:r>
            <a:r>
              <a:rPr lang="es-ES_tradnl" sz="1800" smtClean="0"/>
              <a:t>, REALIZADA POR UNA AUTORIDAD COMPETENTE </a:t>
            </a:r>
          </a:p>
        </p:txBody>
      </p:sp>
      <p:sp>
        <p:nvSpPr>
          <p:cNvPr id="27653" name="Rectangle 3"/>
          <p:cNvSpPr>
            <a:spLocks noGrp="1" noChangeArrowheads="1"/>
          </p:cNvSpPr>
          <p:nvPr>
            <p:ph idx="1"/>
          </p:nvPr>
        </p:nvSpPr>
        <p:spPr/>
        <p:txBody>
          <a:bodyPr/>
          <a:lstStyle/>
          <a:p>
            <a:pPr eaLnBrk="1" hangingPunct="1"/>
            <a:endParaRPr lang="es-ES_tradnl" smtClean="0"/>
          </a:p>
        </p:txBody>
      </p:sp>
      <p:sp>
        <p:nvSpPr>
          <p:cNvPr id="4" name="3 Marcador de fecha"/>
          <p:cNvSpPr>
            <a:spLocks noGrp="1"/>
          </p:cNvSpPr>
          <p:nvPr>
            <p:ph type="dt" sz="half" idx="10"/>
          </p:nvPr>
        </p:nvSpPr>
        <p:spPr/>
        <p:txBody>
          <a:bodyPr/>
          <a:lstStyle/>
          <a:p>
            <a:pPr>
              <a:defRPr/>
            </a:pPr>
            <a:fld id="{056A0777-73D0-4590-A5CF-278BC7A3AAE5}"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6BF79588-0BB4-489C-9B79-25BE5564DFE7}" type="slidenum">
              <a:rPr lang="es-ES_tradnl"/>
              <a:pPr>
                <a:defRPr/>
              </a:pPr>
              <a:t>64</a:t>
            </a:fld>
            <a:endParaRPr lang="es-ES_tradnl"/>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eaLnBrk="1" hangingPunct="1"/>
            <a:r>
              <a:rPr lang="es-ES_tradnl" sz="2000" smtClean="0"/>
              <a:t>Caso 6: ETIQUETA DE INFORMACIÓN PARA LA MANIPULACIÓN INOCUA DE LOS HUEVOS DE MESA</a:t>
            </a:r>
          </a:p>
        </p:txBody>
      </p:sp>
      <p:sp>
        <p:nvSpPr>
          <p:cNvPr id="28677" name="Rectangle 3"/>
          <p:cNvSpPr>
            <a:spLocks noGrp="1" noChangeArrowheads="1"/>
          </p:cNvSpPr>
          <p:nvPr>
            <p:ph idx="1"/>
          </p:nvPr>
        </p:nvSpPr>
        <p:spPr/>
        <p:txBody>
          <a:bodyPr/>
          <a:lstStyle/>
          <a:p>
            <a:pPr eaLnBrk="1" hangingPunct="1"/>
            <a:endParaRPr lang="es-ES_tradnl" smtClean="0"/>
          </a:p>
        </p:txBody>
      </p:sp>
      <p:sp>
        <p:nvSpPr>
          <p:cNvPr id="4" name="3 Marcador de fecha"/>
          <p:cNvSpPr>
            <a:spLocks noGrp="1"/>
          </p:cNvSpPr>
          <p:nvPr>
            <p:ph type="dt" sz="half" idx="10"/>
          </p:nvPr>
        </p:nvSpPr>
        <p:spPr/>
        <p:txBody>
          <a:bodyPr/>
          <a:lstStyle/>
          <a:p>
            <a:pPr>
              <a:defRPr/>
            </a:pPr>
            <a:fld id="{DD8351C8-75D7-42C2-803B-5FD35F57D0B8}"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9C6F4699-AF56-4CE4-8980-F2F3AD948557}" type="slidenum">
              <a:rPr lang="es-ES_tradnl"/>
              <a:pPr>
                <a:defRPr/>
              </a:pPr>
              <a:t>65</a:t>
            </a:fld>
            <a:endParaRPr lang="es-ES_tradnl"/>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eaLnBrk="1" hangingPunct="1"/>
            <a:r>
              <a:rPr lang="es-ES_tradnl" smtClean="0"/>
              <a:t>Referencias</a:t>
            </a:r>
          </a:p>
        </p:txBody>
      </p:sp>
      <p:sp>
        <p:nvSpPr>
          <p:cNvPr id="29701" name="Rectangle 3"/>
          <p:cNvSpPr>
            <a:spLocks noGrp="1" noChangeArrowheads="1"/>
          </p:cNvSpPr>
          <p:nvPr>
            <p:ph idx="1"/>
          </p:nvPr>
        </p:nvSpPr>
        <p:spPr/>
        <p:txBody>
          <a:bodyPr/>
          <a:lstStyle/>
          <a:p>
            <a:pPr eaLnBrk="1" hangingPunct="1"/>
            <a:r>
              <a:rPr lang="es-ES_tradnl" sz="1600" smtClean="0">
                <a:hlinkClick r:id="rId3"/>
              </a:rPr>
              <a:t>http://www.fsis.usda.gov/Science/HACCP_Validation/index.asp</a:t>
            </a:r>
            <a:endParaRPr lang="es-ES_tradnl" sz="1600" smtClean="0"/>
          </a:p>
          <a:p>
            <a:pPr eaLnBrk="1" hangingPunct="1"/>
            <a:r>
              <a:rPr lang="es-ES_tradnl" sz="1600" smtClean="0"/>
              <a:t>http://search.conduit.com/Results.aspx?q=food%20processes%20validation&amp;start=10&amp;ctid=CT1960542&amp;SearchSourceOrigin=32</a:t>
            </a:r>
          </a:p>
          <a:p>
            <a:pPr eaLnBrk="1" hangingPunct="1"/>
            <a:r>
              <a:rPr lang="es-ES_tradnl" sz="1600" u="sng" smtClean="0">
                <a:hlinkClick r:id="rId4"/>
              </a:rPr>
              <a:t>http://www.foodsafetydubai.com/eng/prevconf/files/2010/Proce...</a:t>
            </a:r>
            <a:r>
              <a:rPr lang="es-ES_tradnl" sz="1600" smtClean="0">
                <a:hlinkClick r:id="rId4"/>
              </a:rPr>
              <a:t> </a:t>
            </a:r>
            <a:endParaRPr lang="es-ES_tradnl" sz="1600" smtClean="0"/>
          </a:p>
          <a:p>
            <a:pPr eaLnBrk="1" hangingPunct="1"/>
            <a:r>
              <a:rPr lang="es-ES_tradnl" sz="1600" smtClean="0"/>
              <a:t>CAC/GL 69-2008  DIRECTRICES PARA LA VALIDACIÓN DE MEDIDAS DE CONTROL DE LA INOCUIDAD DE LOS ALIMENTOS  </a:t>
            </a:r>
          </a:p>
          <a:p>
            <a:pPr eaLnBrk="1" hangingPunct="1"/>
            <a:r>
              <a:rPr lang="es-ES_tradnl" sz="1600" smtClean="0"/>
              <a:t>CAC/RCP 59-2005</a:t>
            </a:r>
            <a:r>
              <a:rPr lang="es-ES_tradnl" sz="1600" i="1" smtClean="0"/>
              <a:t> Código de prácticas para la prevención y reducción de la contaminación de las nueces de árbol por aflatoxinas</a:t>
            </a:r>
          </a:p>
          <a:p>
            <a:pPr eaLnBrk="1" hangingPunct="1"/>
            <a:r>
              <a:rPr lang="es-ES_tradnl" sz="1600" smtClean="0"/>
              <a:t>CAC/GL 63 - 2007 PRINCIPIOS Y DIRECTRICES PARA LA APLICACIÓN DE LA GESTIÓN DE RIESGOS MICROBIOLÓGICOS (GRM) </a:t>
            </a:r>
          </a:p>
          <a:p>
            <a:pPr eaLnBrk="1" hangingPunct="1"/>
            <a:r>
              <a:rPr lang="es-ES_tradnl" sz="1600" smtClean="0"/>
              <a:t>U.S. Department of Health and Human Services  Food and Drug Administration (nov. 2008) Process Validation: General  Principles and Practices: </a:t>
            </a:r>
            <a:r>
              <a:rPr lang="es-ES_tradnl" sz="1600" i="1" smtClean="0"/>
              <a:t>DRAFT GUIDANCE</a:t>
            </a:r>
            <a:r>
              <a:rPr lang="es-ES_tradnl" sz="1600" smtClean="0"/>
              <a:t> (http://www.fda.gov/cder/guidance/8019dft.pdf). </a:t>
            </a:r>
          </a:p>
        </p:txBody>
      </p:sp>
      <p:sp>
        <p:nvSpPr>
          <p:cNvPr id="4" name="3 Marcador de fecha"/>
          <p:cNvSpPr>
            <a:spLocks noGrp="1"/>
          </p:cNvSpPr>
          <p:nvPr>
            <p:ph type="dt" sz="half" idx="10"/>
          </p:nvPr>
        </p:nvSpPr>
        <p:spPr/>
        <p:txBody>
          <a:bodyPr/>
          <a:lstStyle/>
          <a:p>
            <a:pPr>
              <a:defRPr/>
            </a:pPr>
            <a:fld id="{A2401E3F-9926-4DB7-B1EE-81AE8F429682}" type="datetime1">
              <a:rPr lang="es-ES_tradnl" smtClean="0"/>
              <a:pPr>
                <a:defRPr/>
              </a:pPr>
              <a:t>15/05/2011</a:t>
            </a:fld>
            <a:endParaRPr lang="es-ES_tradnl"/>
          </a:p>
        </p:txBody>
      </p:sp>
      <p:sp>
        <p:nvSpPr>
          <p:cNvPr id="5" name="5 Marcador de número de diapositiva"/>
          <p:cNvSpPr>
            <a:spLocks noGrp="1"/>
          </p:cNvSpPr>
          <p:nvPr>
            <p:ph type="sldNum" sz="quarter" idx="12"/>
          </p:nvPr>
        </p:nvSpPr>
        <p:spPr/>
        <p:txBody>
          <a:bodyPr/>
          <a:lstStyle/>
          <a:p>
            <a:pPr>
              <a:defRPr/>
            </a:pPr>
            <a:fld id="{039FF77C-8184-444A-A339-D0F8AA91A180}" type="slidenum">
              <a:rPr lang="es-ES_tradnl"/>
              <a:pPr>
                <a:defRPr/>
              </a:pPr>
              <a:t>66</a:t>
            </a:fld>
            <a:endParaRPr lang="es-ES_tradn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80337"/>
            <a:ext cx="9144000" cy="640941"/>
          </a:xfrm>
        </p:spPr>
        <p:txBody>
          <a:bodyPr>
            <a:noAutofit/>
          </a:bodyPr>
          <a:lstStyle/>
          <a:p>
            <a:r>
              <a:rPr lang="es-ES_tradnl" sz="2400" dirty="0" smtClean="0">
                <a:latin typeface="Verdana" pitchFamily="34" charset="0"/>
                <a:ea typeface="Verdana" pitchFamily="34" charset="0"/>
                <a:cs typeface="Verdana" pitchFamily="34" charset="0"/>
              </a:rPr>
              <a:t>Principios básicos de la gestión de la calidad/ inocuidad</a:t>
            </a:r>
            <a:br>
              <a:rPr lang="es-ES_tradnl" sz="2400" dirty="0" smtClean="0">
                <a:latin typeface="Verdana" pitchFamily="34" charset="0"/>
                <a:ea typeface="Verdana" pitchFamily="34" charset="0"/>
                <a:cs typeface="Verdana" pitchFamily="34" charset="0"/>
              </a:rPr>
            </a:br>
            <a:endParaRPr lang="es-ES_tradnl" sz="2400" dirty="0">
              <a:latin typeface="Verdana" pitchFamily="34" charset="0"/>
              <a:ea typeface="Verdana" pitchFamily="34" charset="0"/>
              <a:cs typeface="Verdana" pitchFamily="34" charset="0"/>
            </a:endParaRPr>
          </a:p>
        </p:txBody>
      </p:sp>
      <p:sp>
        <p:nvSpPr>
          <p:cNvPr id="3" name="2 Marcador de fecha"/>
          <p:cNvSpPr>
            <a:spLocks noGrp="1"/>
          </p:cNvSpPr>
          <p:nvPr>
            <p:ph type="dt" sz="half" idx="10"/>
          </p:nvPr>
        </p:nvSpPr>
        <p:spPr/>
        <p:txBody>
          <a:bodyPr/>
          <a:lstStyle/>
          <a:p>
            <a:pPr>
              <a:defRPr/>
            </a:pPr>
            <a:fld id="{73083919-8632-4BC9-A7EA-FFED9E46CAF1}" type="datetime1">
              <a:rPr lang="es-ES_tradnl" smtClean="0"/>
              <a:pPr>
                <a:defRPr/>
              </a:pPr>
              <a:t>15/05/2011</a:t>
            </a:fld>
            <a:endParaRPr lang="es-ES_tradnl" dirty="0"/>
          </a:p>
        </p:txBody>
      </p:sp>
      <p:sp>
        <p:nvSpPr>
          <p:cNvPr id="4" name="3 Marcador de número de diapositiva"/>
          <p:cNvSpPr>
            <a:spLocks noGrp="1"/>
          </p:cNvSpPr>
          <p:nvPr>
            <p:ph type="sldNum" sz="quarter" idx="11"/>
          </p:nvPr>
        </p:nvSpPr>
        <p:spPr/>
        <p:txBody>
          <a:bodyPr/>
          <a:lstStyle/>
          <a:p>
            <a:pPr>
              <a:defRPr/>
            </a:pPr>
            <a:fld id="{48CB7CC7-CDF7-4DD1-BF7C-6D07EA5BCEFA}" type="slidenum">
              <a:rPr lang="es-ES_tradnl" smtClean="0"/>
              <a:pPr>
                <a:defRPr/>
              </a:pPr>
              <a:t>7</a:t>
            </a:fld>
            <a:endParaRPr lang="es-ES_tradnl" dirty="0"/>
          </a:p>
        </p:txBody>
      </p:sp>
      <p:sp>
        <p:nvSpPr>
          <p:cNvPr id="5" name="4 CuadroTexto"/>
          <p:cNvSpPr txBox="1"/>
          <p:nvPr/>
        </p:nvSpPr>
        <p:spPr>
          <a:xfrm>
            <a:off x="849086" y="1496290"/>
            <a:ext cx="7445828" cy="3693319"/>
          </a:xfrm>
          <a:prstGeom prst="rect">
            <a:avLst/>
          </a:prstGeom>
          <a:noFill/>
        </p:spPr>
        <p:txBody>
          <a:bodyPr wrap="square" rtlCol="0">
            <a:spAutoFit/>
          </a:bodyPr>
          <a:lstStyle/>
          <a:p>
            <a:pPr marL="342900" indent="-342900">
              <a:buAutoNum type="alphaLcParenR"/>
            </a:pPr>
            <a:r>
              <a:rPr lang="es-ES_tradnl" dirty="0" smtClean="0">
                <a:latin typeface="Verdana" pitchFamily="34" charset="0"/>
                <a:ea typeface="Verdana" pitchFamily="34" charset="0"/>
                <a:cs typeface="Verdana" pitchFamily="34" charset="0"/>
              </a:rPr>
              <a:t>El diseño del producto ha de garantizar:</a:t>
            </a:r>
          </a:p>
          <a:p>
            <a:pPr marL="800100" lvl="1" indent="-342900">
              <a:buAutoNum type="alphaLcParenR"/>
            </a:pPr>
            <a:r>
              <a:rPr lang="es-ES_tradnl" dirty="0" smtClean="0">
                <a:latin typeface="Verdana" pitchFamily="34" charset="0"/>
                <a:ea typeface="Verdana" pitchFamily="34" charset="0"/>
                <a:cs typeface="Verdana" pitchFamily="34" charset="0"/>
              </a:rPr>
              <a:t>Calidad</a:t>
            </a:r>
          </a:p>
          <a:p>
            <a:pPr marL="800100" lvl="1" indent="-342900">
              <a:buAutoNum type="alphaLcParenR"/>
            </a:pPr>
            <a:r>
              <a:rPr lang="es-ES_tradnl" dirty="0" smtClean="0">
                <a:latin typeface="Verdana" pitchFamily="34" charset="0"/>
                <a:ea typeface="Verdana" pitchFamily="34" charset="0"/>
                <a:cs typeface="Verdana" pitchFamily="34" charset="0"/>
              </a:rPr>
              <a:t>Inocuidad</a:t>
            </a:r>
          </a:p>
          <a:p>
            <a:pPr marL="800100" lvl="1" indent="-342900">
              <a:buAutoNum type="alphaLcParenR"/>
            </a:pPr>
            <a:r>
              <a:rPr lang="es-ES_tradnl" dirty="0" smtClean="0">
                <a:latin typeface="Verdana" pitchFamily="34" charset="0"/>
                <a:ea typeface="Verdana" pitchFamily="34" charset="0"/>
                <a:cs typeface="Verdana" pitchFamily="34" charset="0"/>
              </a:rPr>
              <a:t>Eficacia</a:t>
            </a:r>
          </a:p>
          <a:p>
            <a:pPr marL="800100" lvl="1" indent="-342900">
              <a:buAutoNum type="alphaLcParenR"/>
            </a:pPr>
            <a:r>
              <a:rPr lang="es-ES_tradnl" dirty="0" smtClean="0">
                <a:latin typeface="Verdana" pitchFamily="34" charset="0"/>
                <a:ea typeface="Verdana" pitchFamily="34" charset="0"/>
                <a:cs typeface="Verdana" pitchFamily="34" charset="0"/>
              </a:rPr>
              <a:t>Eficiencia</a:t>
            </a:r>
          </a:p>
          <a:p>
            <a:pPr marL="342900" indent="-342900">
              <a:buAutoNum type="alphaLcParenR"/>
            </a:pPr>
            <a:r>
              <a:rPr lang="es-ES_tradnl" dirty="0" smtClean="0">
                <a:latin typeface="Verdana" pitchFamily="34" charset="0"/>
                <a:ea typeface="Verdana" pitchFamily="34" charset="0"/>
                <a:cs typeface="Verdana" pitchFamily="34" charset="0"/>
              </a:rPr>
              <a:t>Han de controlarse todos los pasos del proceso de elaboración para asegurarse de que el producto final cumple todos los requisitos necesarios para ser adecuado al uso que se vaya a hacer de él</a:t>
            </a:r>
          </a:p>
          <a:p>
            <a:pPr marL="342900" indent="-342900">
              <a:buFontTx/>
              <a:buAutoNum type="alphaLcParenR"/>
            </a:pPr>
            <a:r>
              <a:rPr lang="es-ES_tradnl" dirty="0" smtClean="0">
                <a:latin typeface="Verdana" pitchFamily="34" charset="0"/>
                <a:ea typeface="Verdana" pitchFamily="34" charset="0"/>
                <a:cs typeface="Verdana" pitchFamily="34" charset="0"/>
              </a:rPr>
              <a:t>No obstante, el cumplimiento de los requisitos aplicables no puede asegurarse adecuadamente sólo en base a inspecciones  o ensayos, ni del producto ni de los procesos</a:t>
            </a:r>
          </a:p>
          <a:p>
            <a:pPr marL="342900" indent="-342900">
              <a:buAutoNum type="alphaLcParenR"/>
            </a:pPr>
            <a:endParaRPr lang="es-ES_tradnl" dirty="0">
              <a:latin typeface="Verdana" pitchFamily="34" charset="0"/>
              <a:ea typeface="Verdana" pitchFamily="34" charset="0"/>
              <a:cs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7348538" y="1676400"/>
            <a:ext cx="1762125" cy="5105400"/>
          </a:xfrm>
          <a:prstGeom prst="rect">
            <a:avLst/>
          </a:prstGeom>
          <a:noFill/>
          <a:ln w="12700">
            <a:noFill/>
            <a:miter lim="800000"/>
            <a:headEnd/>
            <a:tailEnd/>
          </a:ln>
          <a:effectLst/>
        </p:spPr>
        <p:txBody>
          <a:bodyPr wrap="none" anchor="ctr"/>
          <a:lstStyle/>
          <a:p>
            <a:endParaRPr lang="es-ES_tradnl" dirty="0"/>
          </a:p>
        </p:txBody>
      </p:sp>
      <p:sp>
        <p:nvSpPr>
          <p:cNvPr id="49155" name="Rectangle 3"/>
          <p:cNvSpPr>
            <a:spLocks noGrp="1" noChangeArrowheads="1"/>
          </p:cNvSpPr>
          <p:nvPr>
            <p:ph type="title"/>
          </p:nvPr>
        </p:nvSpPr>
        <p:spPr>
          <a:noFill/>
          <a:ln/>
          <a:effectLst>
            <a:outerShdw dist="35921" dir="2700000" algn="ctr" rotWithShape="0">
              <a:schemeClr val="bg2"/>
            </a:outerShdw>
          </a:effectLst>
        </p:spPr>
        <p:txBody>
          <a:bodyPr/>
          <a:lstStyle/>
          <a:p>
            <a:r>
              <a:rPr lang="es-ES_tradnl" altLang="en-GB" dirty="0" smtClean="0"/>
              <a:t>Validación: Etapas</a:t>
            </a:r>
            <a:endParaRPr lang="es-ES_tradnl" altLang="en-GB" dirty="0"/>
          </a:p>
        </p:txBody>
      </p:sp>
      <p:sp>
        <p:nvSpPr>
          <p:cNvPr id="49156" name="Rectangle 4"/>
          <p:cNvSpPr>
            <a:spLocks noGrp="1" noChangeArrowheads="1"/>
          </p:cNvSpPr>
          <p:nvPr>
            <p:ph type="body" idx="1"/>
          </p:nvPr>
        </p:nvSpPr>
        <p:spPr>
          <a:xfrm>
            <a:off x="1295400" y="2209800"/>
            <a:ext cx="7543800" cy="3733800"/>
          </a:xfrm>
          <a:noFill/>
          <a:ln/>
        </p:spPr>
        <p:txBody>
          <a:bodyPr>
            <a:normAutofit fontScale="92500"/>
          </a:bodyPr>
          <a:lstStyle/>
          <a:p>
            <a:pPr marL="1198563" indent="-1198563" defTabSz="514350">
              <a:lnSpc>
                <a:spcPct val="150000"/>
              </a:lnSpc>
              <a:buFont typeface="Monotype Sorts" pitchFamily="2" charset="2"/>
              <a:buNone/>
            </a:pPr>
            <a:r>
              <a:rPr lang="es-ES_tradnl" altLang="en-GB" sz="2200" b="1" dirty="0" smtClean="0">
                <a:solidFill>
                  <a:srgbClr val="FF6600"/>
                </a:solidFill>
              </a:rPr>
              <a:t>Objetivos </a:t>
            </a:r>
            <a:r>
              <a:rPr lang="es-ES_tradnl" altLang="en-GB" sz="2200" dirty="0" smtClean="0"/>
              <a:t>    requisitos del usuario o del proceso</a:t>
            </a:r>
            <a:endParaRPr lang="es-ES_tradnl" altLang="en-GB" sz="2200" b="1" dirty="0" smtClean="0">
              <a:solidFill>
                <a:srgbClr val="FF6600"/>
              </a:solidFill>
            </a:endParaRPr>
          </a:p>
          <a:p>
            <a:pPr marL="1198563" indent="-1198563" defTabSz="514350">
              <a:lnSpc>
                <a:spcPct val="150000"/>
              </a:lnSpc>
              <a:buFont typeface="Monotype Sorts" pitchFamily="2" charset="2"/>
              <a:buNone/>
            </a:pPr>
            <a:r>
              <a:rPr lang="es-ES_tradnl" altLang="en-GB" sz="2200" b="1" dirty="0" smtClean="0">
                <a:solidFill>
                  <a:srgbClr val="FF6600"/>
                </a:solidFill>
              </a:rPr>
              <a:t>Diseñar        </a:t>
            </a:r>
            <a:r>
              <a:rPr lang="es-ES_tradnl" altLang="en-GB" sz="2200" dirty="0" smtClean="0"/>
              <a:t>instalaciones y equipos capaces</a:t>
            </a:r>
            <a:endParaRPr lang="es-ES_tradnl" altLang="en-GB" sz="2200" dirty="0"/>
          </a:p>
          <a:p>
            <a:pPr marL="1198563" indent="-1198563" defTabSz="514350">
              <a:lnSpc>
                <a:spcPct val="150000"/>
              </a:lnSpc>
              <a:buFont typeface="Monotype Sorts" pitchFamily="2" charset="2"/>
              <a:buNone/>
            </a:pPr>
            <a:r>
              <a:rPr lang="es-ES_tradnl" altLang="en-GB" sz="2200" b="1" dirty="0">
                <a:solidFill>
                  <a:srgbClr val="FF6600"/>
                </a:solidFill>
              </a:rPr>
              <a:t>Instalar</a:t>
            </a:r>
            <a:r>
              <a:rPr lang="es-ES_tradnl" altLang="en-GB" sz="2200" dirty="0"/>
              <a:t>  	</a:t>
            </a:r>
            <a:r>
              <a:rPr lang="es-ES_tradnl" altLang="en-GB" sz="2200" dirty="0" smtClean="0"/>
              <a:t>    cualificación </a:t>
            </a:r>
            <a:r>
              <a:rPr lang="es-ES_tradnl" altLang="en-GB" sz="2200" dirty="0"/>
              <a:t>de la instalación </a:t>
            </a:r>
          </a:p>
          <a:p>
            <a:pPr marL="1198563" indent="-1198563" defTabSz="514350">
              <a:lnSpc>
                <a:spcPct val="150000"/>
              </a:lnSpc>
              <a:buFont typeface="Monotype Sorts" pitchFamily="2" charset="2"/>
              <a:buNone/>
            </a:pPr>
            <a:r>
              <a:rPr lang="es-ES_tradnl" altLang="en-GB" sz="2200" b="1" dirty="0">
                <a:solidFill>
                  <a:srgbClr val="FF6600"/>
                </a:solidFill>
              </a:rPr>
              <a:t>Operar</a:t>
            </a:r>
            <a:r>
              <a:rPr lang="es-ES_tradnl" altLang="en-GB" sz="2200" dirty="0"/>
              <a:t>  	</a:t>
            </a:r>
            <a:r>
              <a:rPr lang="es-ES_tradnl" altLang="en-GB" sz="2200" dirty="0" smtClean="0"/>
              <a:t>     a) cualificación </a:t>
            </a:r>
            <a:r>
              <a:rPr lang="es-ES_tradnl" altLang="en-GB" sz="2200" dirty="0"/>
              <a:t>de la </a:t>
            </a:r>
            <a:r>
              <a:rPr lang="es-ES_tradnl" altLang="en-GB" sz="2200" dirty="0" smtClean="0"/>
              <a:t>operatividad</a:t>
            </a:r>
          </a:p>
          <a:p>
            <a:pPr marL="1198563" indent="-1198563" defTabSz="514350">
              <a:lnSpc>
                <a:spcPct val="150000"/>
              </a:lnSpc>
              <a:buFont typeface="Monotype Sorts" pitchFamily="2" charset="2"/>
              <a:buNone/>
            </a:pPr>
            <a:r>
              <a:rPr lang="es-ES_tradnl" altLang="en-GB" sz="2200" dirty="0" smtClean="0"/>
              <a:t>	     b) cualificación del desempeño </a:t>
            </a:r>
            <a:endParaRPr lang="es-ES_tradnl" altLang="en-GB" sz="2200" dirty="0"/>
          </a:p>
          <a:p>
            <a:pPr marL="1198563" indent="-1198563" defTabSz="514350">
              <a:lnSpc>
                <a:spcPct val="150000"/>
              </a:lnSpc>
              <a:buFont typeface="Monotype Sorts" pitchFamily="2" charset="2"/>
              <a:buNone/>
            </a:pPr>
            <a:r>
              <a:rPr lang="es-ES_tradnl" altLang="en-GB" sz="2200" b="1" dirty="0">
                <a:solidFill>
                  <a:srgbClr val="FF6600"/>
                </a:solidFill>
              </a:rPr>
              <a:t>Validar</a:t>
            </a:r>
            <a:r>
              <a:rPr lang="es-ES_tradnl" altLang="en-GB" sz="2200" dirty="0"/>
              <a:t> 	</a:t>
            </a:r>
            <a:r>
              <a:rPr lang="es-ES_tradnl" altLang="en-GB" sz="2200" dirty="0" smtClean="0"/>
              <a:t>    validación </a:t>
            </a:r>
            <a:r>
              <a:rPr lang="es-ES_tradnl" altLang="en-GB" sz="2200" dirty="0"/>
              <a:t>de los </a:t>
            </a:r>
            <a:r>
              <a:rPr lang="es-ES_tradnl" altLang="en-GB" sz="2200" dirty="0" smtClean="0"/>
              <a:t> procesos</a:t>
            </a:r>
            <a:endParaRPr lang="es-ES_tradnl" altLang="en-GB" sz="2200" dirty="0"/>
          </a:p>
          <a:p>
            <a:pPr marL="1198563" indent="-1198563" defTabSz="514350">
              <a:lnSpc>
                <a:spcPct val="150000"/>
              </a:lnSpc>
              <a:buFont typeface="Monotype Sorts" pitchFamily="2" charset="2"/>
              <a:buNone/>
            </a:pPr>
            <a:r>
              <a:rPr lang="es-ES_tradnl" altLang="en-GB" sz="2200" b="1" dirty="0">
                <a:solidFill>
                  <a:srgbClr val="FF6600"/>
                </a:solidFill>
              </a:rPr>
              <a:t>Revisar</a:t>
            </a:r>
            <a:r>
              <a:rPr lang="es-ES_tradnl" altLang="en-GB" sz="2200" dirty="0"/>
              <a:t>  	periódicamente (+ control de los cambios)</a:t>
            </a:r>
            <a:endParaRPr lang="es-ES_tradnl" altLang="en-GB" dirty="0"/>
          </a:p>
        </p:txBody>
      </p:sp>
      <p:sp>
        <p:nvSpPr>
          <p:cNvPr id="49165" name="AutoShape 13"/>
          <p:cNvSpPr>
            <a:spLocks noChangeArrowheads="1"/>
          </p:cNvSpPr>
          <p:nvPr/>
        </p:nvSpPr>
        <p:spPr bwMode="auto">
          <a:xfrm rot="-16200000">
            <a:off x="6457950" y="3981450"/>
            <a:ext cx="3962400" cy="571500"/>
          </a:xfrm>
          <a:prstGeom prst="curvedDownArrow">
            <a:avLst>
              <a:gd name="adj1" fmla="val 138667"/>
              <a:gd name="adj2" fmla="val 277333"/>
              <a:gd name="adj3" fmla="val 33333"/>
            </a:avLst>
          </a:prstGeom>
          <a:gradFill rotWithShape="0">
            <a:gsLst>
              <a:gs pos="0">
                <a:srgbClr val="5E9EFF"/>
              </a:gs>
              <a:gs pos="39999">
                <a:srgbClr val="85C2FF"/>
              </a:gs>
              <a:gs pos="70000">
                <a:srgbClr val="C4D6EB"/>
              </a:gs>
              <a:gs pos="100000">
                <a:srgbClr val="FFEBFA"/>
              </a:gs>
            </a:gsLst>
            <a:lin ang="5400000" scaled="1"/>
          </a:gradFill>
          <a:ln w="9525">
            <a:solidFill>
              <a:schemeClr val="tx1"/>
            </a:solidFill>
            <a:miter lim="800000"/>
            <a:headEnd/>
            <a:tailEnd/>
          </a:ln>
          <a:effectLst/>
        </p:spPr>
        <p:txBody>
          <a:bodyPr wrap="none" anchor="ctr"/>
          <a:lstStyle/>
          <a:p>
            <a:endParaRPr lang="es-ES_tradnl" dirty="0"/>
          </a:p>
        </p:txBody>
      </p:sp>
      <p:sp>
        <p:nvSpPr>
          <p:cNvPr id="49166" name="AutoShape 14"/>
          <p:cNvSpPr>
            <a:spLocks noChangeArrowheads="1"/>
          </p:cNvSpPr>
          <p:nvPr/>
        </p:nvSpPr>
        <p:spPr bwMode="auto">
          <a:xfrm rot="-27000000">
            <a:off x="-1085850" y="3905250"/>
            <a:ext cx="3962400" cy="571500"/>
          </a:xfrm>
          <a:prstGeom prst="curvedDownArrow">
            <a:avLst>
              <a:gd name="adj1" fmla="val 138667"/>
              <a:gd name="adj2" fmla="val 277333"/>
              <a:gd name="adj3" fmla="val 33333"/>
            </a:avLst>
          </a:prstGeom>
          <a:gradFill rotWithShape="0">
            <a:gsLst>
              <a:gs pos="0">
                <a:srgbClr val="5E9EFF"/>
              </a:gs>
              <a:gs pos="39999">
                <a:srgbClr val="85C2FF"/>
              </a:gs>
              <a:gs pos="70000">
                <a:srgbClr val="C4D6EB"/>
              </a:gs>
              <a:gs pos="100000">
                <a:srgbClr val="FFEBFA"/>
              </a:gs>
            </a:gsLst>
            <a:lin ang="5400000" scaled="1"/>
          </a:gradFill>
          <a:ln w="9525">
            <a:solidFill>
              <a:schemeClr val="tx1"/>
            </a:solidFill>
            <a:miter lim="800000"/>
            <a:headEnd/>
            <a:tailEnd/>
          </a:ln>
          <a:effectLst/>
        </p:spPr>
        <p:txBody>
          <a:bodyPr wrap="none" anchor="ctr"/>
          <a:lstStyle/>
          <a:p>
            <a:endParaRPr lang="es-ES_tradnl" dirty="0"/>
          </a:p>
        </p:txBody>
      </p:sp>
      <p:sp>
        <p:nvSpPr>
          <p:cNvPr id="49167" name="Rectangle 15"/>
          <p:cNvSpPr>
            <a:spLocks noChangeArrowheads="1"/>
          </p:cNvSpPr>
          <p:nvPr/>
        </p:nvSpPr>
        <p:spPr bwMode="auto">
          <a:xfrm>
            <a:off x="3127375" y="1689100"/>
            <a:ext cx="3588034" cy="523220"/>
          </a:xfrm>
          <a:prstGeom prst="rect">
            <a:avLst/>
          </a:prstGeom>
          <a:noFill/>
          <a:ln w="12700">
            <a:noFill/>
            <a:miter lim="800000"/>
            <a:headEnd/>
            <a:tailEnd/>
          </a:ln>
          <a:effectLst/>
        </p:spPr>
        <p:txBody>
          <a:bodyPr wrap="none">
            <a:spAutoFit/>
          </a:bodyPr>
          <a:lstStyle/>
          <a:p>
            <a:pPr eaLnBrk="0" hangingPunct="0"/>
            <a:r>
              <a:rPr lang="en-AU" sz="2800" b="1" dirty="0" smtClean="0">
                <a:solidFill>
                  <a:schemeClr val="tx2"/>
                </a:solidFill>
                <a:latin typeface="Arial" pitchFamily="34" charset="0"/>
              </a:rPr>
              <a:t>OP, CD</a:t>
            </a:r>
            <a:r>
              <a:rPr lang="en-AU" sz="2800" b="1" dirty="0">
                <a:solidFill>
                  <a:schemeClr val="tx2"/>
                </a:solidFill>
                <a:latin typeface="Arial" pitchFamily="34" charset="0"/>
              </a:rPr>
              <a:t>, CI, CO y CD</a:t>
            </a:r>
            <a:endParaRPr lang="en-GB" sz="2800" b="1" dirty="0">
              <a:solidFill>
                <a:schemeClr val="tx2"/>
              </a:solidFill>
              <a:latin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339319"/>
            <a:ext cx="9144000" cy="1054567"/>
          </a:xfrm>
          <a:noFill/>
          <a:ln/>
        </p:spPr>
        <p:txBody>
          <a:bodyPr>
            <a:normAutofit/>
          </a:bodyPr>
          <a:lstStyle/>
          <a:p>
            <a:pPr>
              <a:lnSpc>
                <a:spcPct val="90000"/>
              </a:lnSpc>
            </a:pPr>
            <a:r>
              <a:rPr lang="es-ES_tradnl" sz="3200" dirty="0" smtClean="0"/>
              <a:t>Plan maestro de Validación: contenido mínimo</a:t>
            </a:r>
            <a:endParaRPr lang="es-ES_tradnl" sz="3200" dirty="0"/>
          </a:p>
        </p:txBody>
      </p:sp>
      <p:sp>
        <p:nvSpPr>
          <p:cNvPr id="20483" name="Rectangle 3"/>
          <p:cNvSpPr>
            <a:spLocks noGrp="1" noChangeArrowheads="1"/>
          </p:cNvSpPr>
          <p:nvPr>
            <p:ph type="body" idx="1"/>
          </p:nvPr>
        </p:nvSpPr>
        <p:spPr>
          <a:xfrm>
            <a:off x="984738" y="1450769"/>
            <a:ext cx="8159262" cy="4419600"/>
          </a:xfrm>
          <a:noFill/>
          <a:ln/>
        </p:spPr>
        <p:txBody>
          <a:bodyPr>
            <a:normAutofit fontScale="85000" lnSpcReduction="10000"/>
          </a:bodyPr>
          <a:lstStyle/>
          <a:p>
            <a:pPr lvl="1">
              <a:lnSpc>
                <a:spcPct val="90000"/>
              </a:lnSpc>
              <a:buClr>
                <a:srgbClr val="3333CC"/>
              </a:buClr>
            </a:pPr>
            <a:r>
              <a:rPr lang="es-ES_tradnl" dirty="0" smtClean="0"/>
              <a:t>Página </a:t>
            </a:r>
            <a:r>
              <a:rPr lang="es-ES_tradnl" dirty="0"/>
              <a:t>de </a:t>
            </a:r>
            <a:r>
              <a:rPr lang="es-ES_tradnl" dirty="0" smtClean="0"/>
              <a:t>aprobaciones </a:t>
            </a:r>
            <a:r>
              <a:rPr lang="es-ES_tradnl" dirty="0"/>
              <a:t>y tabla de contenido</a:t>
            </a:r>
          </a:p>
          <a:p>
            <a:pPr lvl="1">
              <a:lnSpc>
                <a:spcPct val="90000"/>
              </a:lnSpc>
              <a:buClr>
                <a:srgbClr val="3333CC"/>
              </a:buClr>
            </a:pPr>
            <a:r>
              <a:rPr lang="es-ES_tradnl" dirty="0" smtClean="0"/>
              <a:t>Introducción: Procesos y sistemas de control a validar</a:t>
            </a:r>
          </a:p>
          <a:p>
            <a:pPr lvl="1">
              <a:lnSpc>
                <a:spcPct val="90000"/>
              </a:lnSpc>
              <a:buClr>
                <a:srgbClr val="3333CC"/>
              </a:buClr>
            </a:pPr>
            <a:r>
              <a:rPr lang="es-ES_tradnl" dirty="0" smtClean="0"/>
              <a:t>Descripción del producto y descripción de proceso</a:t>
            </a:r>
          </a:p>
          <a:p>
            <a:pPr lvl="1">
              <a:lnSpc>
                <a:spcPct val="90000"/>
              </a:lnSpc>
              <a:buClr>
                <a:srgbClr val="3333CC"/>
              </a:buClr>
            </a:pPr>
            <a:r>
              <a:rPr lang="es-ES_tradnl" dirty="0" smtClean="0"/>
              <a:t>Objetivos</a:t>
            </a:r>
            <a:endParaRPr lang="es-ES_tradnl" dirty="0"/>
          </a:p>
          <a:p>
            <a:pPr lvl="1">
              <a:lnSpc>
                <a:spcPct val="90000"/>
              </a:lnSpc>
              <a:buClr>
                <a:srgbClr val="3333CC"/>
              </a:buClr>
            </a:pPr>
            <a:r>
              <a:rPr lang="es-ES_tradnl" dirty="0" smtClean="0"/>
              <a:t>Personal para el estudio, </a:t>
            </a:r>
            <a:r>
              <a:rPr lang="es-ES_tradnl" dirty="0"/>
              <a:t>planificación y </a:t>
            </a:r>
            <a:r>
              <a:rPr lang="es-ES_tradnl" dirty="0" smtClean="0"/>
              <a:t>cronograma</a:t>
            </a:r>
            <a:endParaRPr lang="es-ES_tradnl" dirty="0"/>
          </a:p>
          <a:p>
            <a:pPr lvl="1">
              <a:lnSpc>
                <a:spcPct val="90000"/>
              </a:lnSpc>
              <a:buClr>
                <a:srgbClr val="3333CC"/>
              </a:buClr>
            </a:pPr>
            <a:r>
              <a:rPr lang="es-ES_tradnl" dirty="0" smtClean="0"/>
              <a:t>Responsabilidades </a:t>
            </a:r>
            <a:r>
              <a:rPr lang="es-ES_tradnl" dirty="0"/>
              <a:t>de los </a:t>
            </a:r>
            <a:r>
              <a:rPr lang="es-ES_tradnl" dirty="0" smtClean="0"/>
              <a:t>participantes</a:t>
            </a:r>
            <a:endParaRPr lang="es-ES_tradnl" dirty="0"/>
          </a:p>
          <a:p>
            <a:pPr lvl="1">
              <a:lnSpc>
                <a:spcPct val="90000"/>
              </a:lnSpc>
              <a:buClr>
                <a:srgbClr val="3333CC"/>
              </a:buClr>
            </a:pPr>
            <a:r>
              <a:rPr lang="es-ES_tradnl" dirty="0" smtClean="0"/>
              <a:t>Plan de cualificación del diseño</a:t>
            </a:r>
            <a:endParaRPr lang="es-ES_tradnl" dirty="0"/>
          </a:p>
          <a:p>
            <a:pPr lvl="1">
              <a:lnSpc>
                <a:spcPct val="90000"/>
              </a:lnSpc>
              <a:buClr>
                <a:srgbClr val="3333CC"/>
              </a:buClr>
            </a:pPr>
            <a:r>
              <a:rPr lang="es-ES_tradnl" dirty="0" smtClean="0"/>
              <a:t>Plan de cualificación de la instalación</a:t>
            </a:r>
          </a:p>
          <a:p>
            <a:pPr lvl="1">
              <a:lnSpc>
                <a:spcPct val="90000"/>
              </a:lnSpc>
              <a:buClr>
                <a:srgbClr val="3333CC"/>
              </a:buClr>
            </a:pPr>
            <a:r>
              <a:rPr lang="es-ES_tradnl" dirty="0" smtClean="0"/>
              <a:t>Plan de cualificación de la operatividad</a:t>
            </a:r>
          </a:p>
          <a:p>
            <a:pPr lvl="1">
              <a:lnSpc>
                <a:spcPct val="90000"/>
              </a:lnSpc>
              <a:buClr>
                <a:srgbClr val="3333CC"/>
              </a:buClr>
            </a:pPr>
            <a:r>
              <a:rPr lang="es-ES_tradnl" dirty="0" smtClean="0"/>
              <a:t>Plan de cualificación del desempeño</a:t>
            </a:r>
            <a:endParaRPr lang="es-ES_tradnl" dirty="0"/>
          </a:p>
          <a:p>
            <a:pPr lvl="1">
              <a:lnSpc>
                <a:spcPct val="90000"/>
              </a:lnSpc>
              <a:buClr>
                <a:srgbClr val="3333CC"/>
              </a:buClr>
            </a:pPr>
            <a:r>
              <a:rPr lang="es-ES_tradnl" dirty="0"/>
              <a:t>Documentación </a:t>
            </a:r>
            <a:r>
              <a:rPr lang="es-ES_tradnl" dirty="0" smtClean="0"/>
              <a:t>p.ej. </a:t>
            </a:r>
            <a:r>
              <a:rPr lang="es-ES_tradnl" dirty="0"/>
              <a:t>protocolos de validación e informes</a:t>
            </a:r>
          </a:p>
          <a:p>
            <a:pPr lvl="1">
              <a:lnSpc>
                <a:spcPct val="90000"/>
              </a:lnSpc>
              <a:buClr>
                <a:srgbClr val="3333CC"/>
              </a:buClr>
            </a:pPr>
            <a:r>
              <a:rPr lang="es-ES_tradnl" dirty="0" smtClean="0"/>
              <a:t>Necesidades </a:t>
            </a:r>
            <a:r>
              <a:rPr lang="es-ES_tradnl" dirty="0"/>
              <a:t>de capacitación</a:t>
            </a:r>
          </a:p>
        </p:txBody>
      </p:sp>
    </p:spTree>
  </p:cSld>
  <p:clrMapOvr>
    <a:masterClrMapping/>
  </p:clrMapOvr>
  <p:transition spd="slow"/>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7845</TotalTime>
  <Words>5502</Words>
  <Application>Microsoft Office PowerPoint</Application>
  <PresentationFormat>Presentación en pantalla (4:3)</PresentationFormat>
  <Paragraphs>769</Paragraphs>
  <Slides>66</Slides>
  <Notes>66</Notes>
  <HiddenSlides>0</HiddenSlides>
  <MMClips>0</MMClips>
  <ScaleCrop>false</ScaleCrop>
  <HeadingPairs>
    <vt:vector size="4" baseType="variant">
      <vt:variant>
        <vt:lpstr>Tema</vt:lpstr>
      </vt:variant>
      <vt:variant>
        <vt:i4>1</vt:i4>
      </vt:variant>
      <vt:variant>
        <vt:lpstr>Títulos de diapositiva</vt:lpstr>
      </vt:variant>
      <vt:variant>
        <vt:i4>66</vt:i4>
      </vt:variant>
    </vt:vector>
  </HeadingPairs>
  <TitlesOfParts>
    <vt:vector size="67" baseType="lpstr">
      <vt:lpstr>Técnico</vt:lpstr>
      <vt:lpstr>La validación de procesos y de medidas de control en el plan APPCC</vt:lpstr>
      <vt:lpstr>La formación útil</vt:lpstr>
      <vt:lpstr>Salmonella en Chocolate: Alta virulencia</vt:lpstr>
      <vt:lpstr>Efectividad de los planes de muestreo</vt:lpstr>
      <vt:lpstr>Obtener información del mercado</vt:lpstr>
      <vt:lpstr>Definiciones</vt:lpstr>
      <vt:lpstr>Principios básicos de la gestión de la calidad/ inocuidad </vt:lpstr>
      <vt:lpstr>Validación: Etapas</vt:lpstr>
      <vt:lpstr>Plan maestro de Validación: contenido mínimo</vt:lpstr>
      <vt:lpstr>Fases de la validación:  1- Establecer objetivos del proceso</vt:lpstr>
      <vt:lpstr>Fases de la validación:  2- Calificación del diseño</vt:lpstr>
      <vt:lpstr>Fases de la validación: 3- Cualificación de la instalación</vt:lpstr>
      <vt:lpstr>Fases de la validación:  4- Calificación de la operatividad del proceso</vt:lpstr>
      <vt:lpstr>MODALIDADES DE CONTROL: CICLO ABIERTO, CONTROL RETRO- ALIMENTADO Y CONTROL PRE- ALIMENTADO</vt:lpstr>
      <vt:lpstr>MODALIDADES DE CONTROL: CONTROL COMPUESTO</vt:lpstr>
      <vt:lpstr>Exigencias sobre validación: Norma BRC v.5 </vt:lpstr>
      <vt:lpstr>Exigencias sobre validación: Norma IFS v.5  </vt:lpstr>
      <vt:lpstr>Exigencias sobre validación: Norma ISO 22000 v.5 </vt:lpstr>
      <vt:lpstr>Exigencias sobre validación: Código SQF 2000 v.5 (1/2) </vt:lpstr>
      <vt:lpstr>Exigencias sobre validación: Código SQF 2000 v.5 (2/2) </vt:lpstr>
      <vt:lpstr>Exigencias sobre validación: Requisitos para un sistema de inocuidad alimentaria basado en el APPCC- Grupo nacional de expertos en APPC: Holanda</vt:lpstr>
      <vt:lpstr>Elementos de la validación</vt:lpstr>
      <vt:lpstr>Tipos de Procesos de Validación</vt:lpstr>
      <vt:lpstr>Esquema de QFD- AMFE</vt:lpstr>
      <vt:lpstr>Ejemplos de documentación de soporte para la validación</vt:lpstr>
      <vt:lpstr>Contenidos de las fases de la validación</vt:lpstr>
      <vt:lpstr>Ejemplos de procesos que hay que controlar por prealimentación</vt:lpstr>
      <vt:lpstr>Validación</vt:lpstr>
      <vt:lpstr>Informe de validación</vt:lpstr>
      <vt:lpstr>Productos sous-vide:  Diagrama de flujo</vt:lpstr>
      <vt:lpstr>Fases de la validación de procesos</vt:lpstr>
      <vt:lpstr>Ejemplos de durabilidades de productos sous-vide, basados en criterios sensoriales</vt:lpstr>
      <vt:lpstr>Recomendaciones sobre tratamiento térmico y durabilidad de productos sous- vide</vt:lpstr>
      <vt:lpstr>Temperaturas mínimas de crecimiento</vt:lpstr>
      <vt:lpstr>Temperaturas medias en armarios frigoríficos de detallistas griegos</vt:lpstr>
      <vt:lpstr>Temperaturas de armarios frigoríficos</vt:lpstr>
      <vt:lpstr>Temperaturas de armarios frigoríficos</vt:lpstr>
      <vt:lpstr>Resistencia térmica de L. monocytogenes (1/2)</vt:lpstr>
      <vt:lpstr>Resistencia térmica de L. monocytogenes (2/2)</vt:lpstr>
      <vt:lpstr>Interacción entre diseño del producto y desarrollo del proceso</vt:lpstr>
      <vt:lpstr>Diapositiva 41</vt:lpstr>
      <vt:lpstr>Objetivo fundamental de la validación</vt:lpstr>
      <vt:lpstr>Componentes de la validación</vt:lpstr>
      <vt:lpstr>Diapositiva 44</vt:lpstr>
      <vt:lpstr>TAREAS PREVIAS A LA VALIDACIÓN DE LAS MEDIDAS DE CONTROL</vt:lpstr>
      <vt:lpstr>Diapositiva 46</vt:lpstr>
      <vt:lpstr>Validación de Procesos </vt:lpstr>
      <vt:lpstr>Qualificación de Equipos de Proceso e Instrumental Analítico</vt:lpstr>
      <vt:lpstr>Validación de Limpieza</vt:lpstr>
      <vt:lpstr>Sistemas Informatizados y Automatizados de Control</vt:lpstr>
      <vt:lpstr>Control Ambiental</vt:lpstr>
      <vt:lpstr>Enfoques de validación de medidas de control:</vt:lpstr>
      <vt:lpstr>Etapas del proceso de validación </vt:lpstr>
      <vt:lpstr>Diapositiva 54</vt:lpstr>
      <vt:lpstr>Diapositiva 55</vt:lpstr>
      <vt:lpstr>Diapositiva 56</vt:lpstr>
      <vt:lpstr>Diapositiva 57</vt:lpstr>
      <vt:lpstr>Diapositiva 58</vt:lpstr>
      <vt:lpstr>Tipos de documentos</vt:lpstr>
      <vt:lpstr>CASO 1: DESHIDRATACIÓN POSCOSECHA PARA PREVENIR LA CONTAMINACIÓN DE LOS FRUTOS SECOS DE ÁRBOL POR AFLATOXINAS</vt:lpstr>
      <vt:lpstr>Caso 2: ESCHERICHIA COLI PRODUCTORA DE VEROTOXINA EN UN QUESO DURO PRODUCIDO CON LECHE CRUDA </vt:lpstr>
      <vt:lpstr>Caso 3: PROTOCOLOS DE LIMPIEZA Y DESINFECCIÓN</vt:lpstr>
      <vt:lpstr>Caso 4: CONTROL DE FRAGMENTOS DE METAL </vt:lpstr>
      <vt:lpstr>Caso 5: PROCEDIMIENTOS DE INSPECCIÓN DE CARNES PARA TAENIA SAGINATA, REALIZADA POR UNA AUTORIDAD COMPETENTE </vt:lpstr>
      <vt:lpstr>Caso 6: ETIQUETA DE INFORMACIÓN PARA LA MANIPULACIÓN INOCUA DE LOS HUEVOS DE MESA</vt:lpstr>
      <vt:lpstr>Referencias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Validación de procesos en el plan APPCC</dc:title>
  <dc:creator>Enric</dc:creator>
  <cp:lastModifiedBy>Enric</cp:lastModifiedBy>
  <cp:revision>312</cp:revision>
  <dcterms:created xsi:type="dcterms:W3CDTF">2010-10-06T13:58:02Z</dcterms:created>
  <dcterms:modified xsi:type="dcterms:W3CDTF">2011-05-15T08:15:37Z</dcterms:modified>
</cp:coreProperties>
</file>